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281861-4F8C-4C39-9CD1-82B17ACA36DF}">
  <a:tblStyle styleId="{A5281861-4F8C-4C39-9CD1-82B17ACA36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avenPr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avenPr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25ec2596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25ec2596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25ec259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25ec259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24d2b19a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24d2b19a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a0438ac6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a0438ac6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a0438ac6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a0438ac6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a0438ac6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a0438ac6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a0438ac6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a0438ac6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a0438ac6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a0438ac6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7c3645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7c3645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7c3645f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7c3645f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7d4fe4c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7d4fe4c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67a93c0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67a93c0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25ec2596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25ec2596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48715aae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48715aae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9ca1737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9ca173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9ca1737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9ca1737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67a93c0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67a93c0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9ca1737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9ca1737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9ca1737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9ca1737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25ec25967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25ec25967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6e5b11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26e5b11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5.xml" Type="http://schemas.openxmlformats.org/officeDocument/2006/relationships/notesSlide"/><Relationship Id="rId3" Target="../media/image16.jpeg" Type="http://schemas.openxmlformats.org/officeDocument/2006/relationships/image"/></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arget="../slideLayouts/slideLayout6.xml" Type="http://schemas.openxmlformats.org/officeDocument/2006/relationships/slideLayout"/><Relationship Id="rId2" Target="../notesSlides/notesSlide7.xml" Type="http://schemas.openxmlformats.org/officeDocument/2006/relationships/notesSlide"/><Relationship Id="rId3" Target="../media/image2.jpeg" Type="http://schemas.openxmlformats.org/officeDocument/2006/relationships/image"/></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arget="../slideLayouts/slideLayout11.xml" Type="http://schemas.openxmlformats.org/officeDocument/2006/relationships/slideLayout"/><Relationship Id="rId2" Target="../notesSlides/notesSlide9.xml" Type="http://schemas.openxmlformats.org/officeDocument/2006/relationships/notesSlide"/><Relationship Id="rId3" Target="../media/image8.jpeg" Type="http://schemas.openxmlformats.org/officeDocument/2006/relationships/image"/><Relationship Id="rId4" Target="../media/image17.png" Type="http://schemas.openxmlformats.org/officeDocument/2006/relationships/image"/></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901350" y="143800"/>
            <a:ext cx="7341300" cy="250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Times New Roman"/>
                <a:ea typeface="Times New Roman"/>
                <a:cs typeface="Times New Roman"/>
                <a:sym typeface="Times New Roman"/>
              </a:rPr>
              <a:t>INSTANCE SEGMENTATION OF NEWSPAPER ELEMENTS IN JPEG DOMAIN</a:t>
            </a:r>
            <a:endParaRPr b="1">
              <a:solidFill>
                <a:srgbClr val="FFFFFF"/>
              </a:solidFill>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sz="2400"/>
          </a:p>
        </p:txBody>
      </p:sp>
      <p:sp>
        <p:nvSpPr>
          <p:cNvPr id="86" name="Google Shape;86;p13"/>
          <p:cNvSpPr txBox="1"/>
          <p:nvPr>
            <p:ph idx="1" type="subTitle"/>
          </p:nvPr>
        </p:nvSpPr>
        <p:spPr>
          <a:xfrm>
            <a:off x="4236600" y="2394225"/>
            <a:ext cx="4907400" cy="12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aven Pro"/>
                <a:ea typeface="Maven Pro"/>
                <a:cs typeface="Maven Pro"/>
                <a:sym typeface="Maven Pro"/>
              </a:rPr>
              <a:t>Guide - Dr.Mohammed Javed</a:t>
            </a:r>
            <a:endParaRPr b="1" sz="1800">
              <a:solidFill>
                <a:srgbClr val="FFFFFF"/>
              </a:solidFill>
              <a:latin typeface="Maven Pro"/>
              <a:ea typeface="Maven Pro"/>
              <a:cs typeface="Maven Pro"/>
              <a:sym typeface="Maven Pro"/>
            </a:endParaRPr>
          </a:p>
        </p:txBody>
      </p:sp>
      <p:sp>
        <p:nvSpPr>
          <p:cNvPr id="87" name="Google Shape;87;p13"/>
          <p:cNvSpPr txBox="1"/>
          <p:nvPr>
            <p:ph idx="1" type="subTitle"/>
          </p:nvPr>
        </p:nvSpPr>
        <p:spPr>
          <a:xfrm>
            <a:off x="0" y="3031975"/>
            <a:ext cx="4236600" cy="2026800"/>
          </a:xfrm>
          <a:prstGeom prst="rect">
            <a:avLst/>
          </a:prstGeom>
        </p:spPr>
        <p:txBody>
          <a:bodyPr anchorCtr="0" anchor="t" bIns="91425" lIns="91425" spcFirstLastPara="1" rIns="91425" wrap="square" tIns="91425">
            <a:noAutofit/>
          </a:bodyPr>
          <a:lstStyle/>
          <a:p>
            <a:pPr indent="0" lvl="0" marL="85725" rtl="0" algn="l">
              <a:spcBef>
                <a:spcPts val="0"/>
              </a:spcBef>
              <a:spcAft>
                <a:spcPts val="0"/>
              </a:spcAft>
              <a:buNone/>
            </a:pPr>
            <a:r>
              <a:rPr lang="en" sz="1800">
                <a:latin typeface="Maven Pro"/>
                <a:ea typeface="Maven Pro"/>
                <a:cs typeface="Maven Pro"/>
                <a:sym typeface="Maven Pro"/>
              </a:rPr>
              <a:t>Group Members :</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Aman Raj Patwa (IIT2018038)</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Rahul Kumar Yadav (IIT2018071)</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Hrutvik Nagrale (IIT2018088)</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Ravi Kumar (IIT2018094)</a:t>
            </a:r>
            <a:endParaRPr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lang="en" sz="1800">
                <a:latin typeface="Maven Pro"/>
                <a:ea typeface="Maven Pro"/>
                <a:cs typeface="Maven Pro"/>
                <a:sym typeface="Maven Pro"/>
              </a:rPr>
              <a:t>Sagar Kumar  (IIT2018154)</a:t>
            </a:r>
            <a:endParaRPr sz="1800">
              <a:latin typeface="Maven Pro"/>
              <a:ea typeface="Maven Pro"/>
              <a:cs typeface="Maven Pro"/>
              <a:sym typeface="Maven Pro"/>
            </a:endParaRPr>
          </a:p>
          <a:p>
            <a:pPr indent="0" lvl="0" marL="457200" rtl="0" algn="l">
              <a:spcBef>
                <a:spcPts val="0"/>
              </a:spcBef>
              <a:spcAft>
                <a:spcPts val="0"/>
              </a:spcAft>
              <a:buNone/>
            </a:pPr>
            <a:r>
              <a:t/>
            </a:r>
            <a:endParaRPr sz="1800">
              <a:latin typeface="Maven Pro"/>
              <a:ea typeface="Maven Pro"/>
              <a:cs typeface="Maven Pro"/>
              <a:sym typeface="Maven Pro"/>
            </a:endParaRPr>
          </a:p>
          <a:p>
            <a:pPr indent="0" lvl="0" marL="457200" rtl="0" algn="l">
              <a:spcBef>
                <a:spcPts val="0"/>
              </a:spcBef>
              <a:spcAft>
                <a:spcPts val="0"/>
              </a:spcAft>
              <a:buNone/>
            </a:pPr>
            <a:r>
              <a:t/>
            </a:r>
            <a:endParaRPr sz="1800">
              <a:latin typeface="Maven Pro"/>
              <a:ea typeface="Maven Pro"/>
              <a:cs typeface="Maven Pro"/>
              <a:sym typeface="Maven Pro"/>
            </a:endParaRPr>
          </a:p>
          <a:p>
            <a:pPr indent="0" lvl="0" marL="457200" rtl="0" algn="l">
              <a:spcBef>
                <a:spcPts val="0"/>
              </a:spcBef>
              <a:spcAft>
                <a:spcPts val="0"/>
              </a:spcAft>
              <a:buNone/>
            </a:pPr>
            <a:r>
              <a:t/>
            </a:r>
            <a:endParaRPr sz="1800">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752400" y="212025"/>
            <a:ext cx="7639200" cy="4524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600">
                <a:solidFill>
                  <a:srgbClr val="000000"/>
                </a:solidFill>
                <a:latin typeface="Times New Roman"/>
                <a:ea typeface="Times New Roman"/>
                <a:cs typeface="Times New Roman"/>
                <a:sym typeface="Times New Roman"/>
              </a:rPr>
              <a:t>       </a:t>
            </a:r>
            <a:r>
              <a:rPr b="1" i="1" lang="en" sz="2600">
                <a:solidFill>
                  <a:srgbClr val="000000"/>
                </a:solidFill>
                <a:latin typeface="Times New Roman"/>
                <a:ea typeface="Times New Roman"/>
                <a:cs typeface="Times New Roman"/>
                <a:sym typeface="Times New Roman"/>
              </a:rPr>
              <a:t>                    </a:t>
            </a:r>
            <a:r>
              <a:rPr b="1" i="1" lang="en" sz="2600">
                <a:latin typeface="Times New Roman"/>
                <a:ea typeface="Times New Roman"/>
                <a:cs typeface="Times New Roman"/>
                <a:sym typeface="Times New Roman"/>
              </a:rPr>
              <a:t>FCN Model Architecture</a:t>
            </a:r>
            <a:r>
              <a:rPr b="1" i="1" lang="en" sz="2600">
                <a:solidFill>
                  <a:srgbClr val="000000"/>
                </a:solidFill>
                <a:latin typeface="Times New Roman"/>
                <a:ea typeface="Times New Roman"/>
                <a:cs typeface="Times New Roman"/>
                <a:sym typeface="Times New Roman"/>
              </a:rPr>
              <a:t> </a:t>
            </a:r>
            <a:endParaRPr b="1" i="1" sz="3900">
              <a:latin typeface="Times New Roman"/>
              <a:ea typeface="Times New Roman"/>
              <a:cs typeface="Times New Roman"/>
              <a:sym typeface="Times New Roman"/>
            </a:endParaRPr>
          </a:p>
        </p:txBody>
      </p:sp>
      <p:sp>
        <p:nvSpPr>
          <p:cNvPr id="148" name="Google Shape;148;p22"/>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49" name="Google Shape;149;p22"/>
          <p:cNvSpPr txBox="1"/>
          <p:nvPr/>
        </p:nvSpPr>
        <p:spPr>
          <a:xfrm>
            <a:off x="1058950" y="4556175"/>
            <a:ext cx="72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Fig 4: Model Summary of our Model.</a:t>
            </a:r>
            <a:endParaRPr>
              <a:latin typeface="Roboto"/>
              <a:ea typeface="Roboto"/>
              <a:cs typeface="Roboto"/>
              <a:sym typeface="Roboto"/>
            </a:endParaRPr>
          </a:p>
        </p:txBody>
      </p:sp>
      <p:pic>
        <p:nvPicPr>
          <p:cNvPr id="150" name="Google Shape;150;p22"/>
          <p:cNvPicPr preferRelativeResize="0"/>
          <p:nvPr/>
        </p:nvPicPr>
        <p:blipFill>
          <a:blip r:embed="rId3">
            <a:alphaModFix/>
          </a:blip>
          <a:stretch>
            <a:fillRect/>
          </a:stretch>
        </p:blipFill>
        <p:spPr>
          <a:xfrm>
            <a:off x="933475" y="816825"/>
            <a:ext cx="7422375" cy="3739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idx="4294967295" type="title"/>
          </p:nvPr>
        </p:nvSpPr>
        <p:spPr>
          <a:xfrm>
            <a:off x="311700" y="79200"/>
            <a:ext cx="85206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i="1" lang="en">
                <a:latin typeface="Times New Roman"/>
                <a:ea typeface="Times New Roman"/>
                <a:cs typeface="Times New Roman"/>
                <a:sym typeface="Times New Roman"/>
              </a:rPr>
              <a:t>Model summary Description</a:t>
            </a:r>
            <a:endParaRPr b="1" i="1">
              <a:latin typeface="Times New Roman"/>
              <a:ea typeface="Times New Roman"/>
              <a:cs typeface="Times New Roman"/>
              <a:sym typeface="Times New Roman"/>
            </a:endParaRPr>
          </a:p>
        </p:txBody>
      </p:sp>
      <p:sp>
        <p:nvSpPr>
          <p:cNvPr id="156" name="Google Shape;156;p23"/>
          <p:cNvSpPr txBox="1"/>
          <p:nvPr>
            <p:ph idx="4294967295" type="body"/>
          </p:nvPr>
        </p:nvSpPr>
        <p:spPr>
          <a:xfrm>
            <a:off x="311700" y="617100"/>
            <a:ext cx="8520600" cy="4272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latin typeface="Times New Roman"/>
                <a:ea typeface="Times New Roman"/>
                <a:cs typeface="Times New Roman"/>
                <a:sym typeface="Times New Roman"/>
              </a:rPr>
              <a:t>The proposed model consists of different convolutional layers which are 9- Conv2D,</a:t>
            </a:r>
            <a:endParaRPr sz="14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400">
                <a:latin typeface="Times New Roman"/>
                <a:ea typeface="Times New Roman"/>
                <a:cs typeface="Times New Roman"/>
                <a:sym typeface="Times New Roman"/>
              </a:rPr>
              <a:t> 3- Max_pooling2D, 3- Up_sampling2D, 3- Concatenate and 1- Dropout. </a:t>
            </a:r>
            <a:endParaRPr sz="14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latin typeface="Times New Roman"/>
                <a:ea typeface="Times New Roman"/>
                <a:cs typeface="Times New Roman"/>
                <a:sym typeface="Times New Roman"/>
              </a:rPr>
              <a:t>Kernel</a:t>
            </a:r>
            <a:r>
              <a:rPr lang="en" sz="1400">
                <a:solidFill>
                  <a:schemeClr val="accent3"/>
                </a:solidFill>
                <a:latin typeface="Times New Roman"/>
                <a:ea typeface="Times New Roman"/>
                <a:cs typeface="Times New Roman"/>
                <a:sym typeface="Times New Roman"/>
              </a:rPr>
              <a:t> :</a:t>
            </a:r>
            <a:r>
              <a:rPr lang="en" sz="1400">
                <a:latin typeface="Times New Roman"/>
                <a:ea typeface="Times New Roman"/>
                <a:cs typeface="Times New Roman"/>
                <a:sym typeface="Times New Roman"/>
              </a:rPr>
              <a:t> </a:t>
            </a:r>
            <a:r>
              <a:rPr lang="en" sz="1400">
                <a:solidFill>
                  <a:srgbClr val="40424E"/>
                </a:solidFill>
                <a:highlight>
                  <a:srgbClr val="FFFFFF"/>
                </a:highlight>
                <a:latin typeface="Times New Roman"/>
                <a:ea typeface="Times New Roman"/>
                <a:cs typeface="Times New Roman"/>
                <a:sym typeface="Times New Roman"/>
              </a:rPr>
              <a:t>It is a convolution matrix or masks which can be used for blurring, sharpening, embossing, edge detection, and more by doing a convolution between a kernel and an image.</a:t>
            </a:r>
            <a:endParaRPr sz="1400">
              <a:solidFill>
                <a:srgbClr val="40424E"/>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400">
              <a:solidFill>
                <a:srgbClr val="40424E"/>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latin typeface="Times New Roman"/>
                <a:ea typeface="Times New Roman"/>
                <a:cs typeface="Times New Roman"/>
                <a:sym typeface="Times New Roman"/>
              </a:rPr>
              <a:t>Conv2D:</a:t>
            </a:r>
            <a:r>
              <a:rPr b="1" lang="en" sz="1400">
                <a:solidFill>
                  <a:schemeClr val="accent3"/>
                </a:solidFill>
                <a:latin typeface="Times New Roman"/>
                <a:ea typeface="Times New Roman"/>
                <a:cs typeface="Times New Roman"/>
                <a:sym typeface="Times New Roman"/>
              </a:rPr>
              <a:t> </a:t>
            </a:r>
            <a:r>
              <a:rPr lang="en" sz="1400">
                <a:solidFill>
                  <a:srgbClr val="212529"/>
                </a:solidFill>
                <a:highlight>
                  <a:srgbClr val="FFFFFF"/>
                </a:highlight>
                <a:latin typeface="Times New Roman"/>
                <a:ea typeface="Times New Roman"/>
                <a:cs typeface="Times New Roman"/>
                <a:sym typeface="Times New Roman"/>
              </a:rPr>
              <a:t>This layer creates a convolution kernel that is convolved with the layer input to produce a tensor of outputs.</a:t>
            </a:r>
            <a:endParaRPr sz="1400">
              <a:solidFill>
                <a:srgbClr val="40424E"/>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400">
              <a:solidFill>
                <a:srgbClr val="40424E"/>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highlight>
                  <a:srgbClr val="FFFFFF"/>
                </a:highlight>
                <a:latin typeface="Times New Roman"/>
                <a:ea typeface="Times New Roman"/>
                <a:cs typeface="Times New Roman"/>
                <a:sym typeface="Times New Roman"/>
              </a:rPr>
              <a:t>Max_pooling2D:</a:t>
            </a:r>
            <a:r>
              <a:rPr lang="en" sz="1400">
                <a:solidFill>
                  <a:srgbClr val="212529"/>
                </a:solidFill>
                <a:highlight>
                  <a:srgbClr val="FFFFFF"/>
                </a:highlight>
                <a:latin typeface="Times New Roman"/>
                <a:ea typeface="Times New Roman"/>
                <a:cs typeface="Times New Roman"/>
                <a:sym typeface="Times New Roman"/>
              </a:rPr>
              <a:t> Downsamples the input along its spatial dimensions (height and width) by taking the maximum value over an input window (of size defined by pool size ) for each channel of the input.</a:t>
            </a:r>
            <a:endParaRPr sz="1400">
              <a:solidFill>
                <a:srgbClr val="40424E"/>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n" sz="1400">
                <a:solidFill>
                  <a:schemeClr val="accent3"/>
                </a:solidFill>
                <a:latin typeface="Times New Roman"/>
                <a:ea typeface="Times New Roman"/>
                <a:cs typeface="Times New Roman"/>
                <a:sym typeface="Times New Roman"/>
              </a:rPr>
              <a:t> </a:t>
            </a:r>
            <a:endParaRPr b="1" sz="1400">
              <a:solidFill>
                <a:schemeClr val="accent3"/>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latin typeface="Times New Roman"/>
                <a:ea typeface="Times New Roman"/>
                <a:cs typeface="Times New Roman"/>
                <a:sym typeface="Times New Roman"/>
              </a:rPr>
              <a:t>Upsampling</a:t>
            </a:r>
            <a:r>
              <a:rPr b="1" i="1" lang="en" sz="1400">
                <a:solidFill>
                  <a:srgbClr val="000000"/>
                </a:solidFill>
                <a:latin typeface="Times New Roman"/>
                <a:ea typeface="Times New Roman"/>
                <a:cs typeface="Times New Roman"/>
                <a:sym typeface="Times New Roman"/>
              </a:rPr>
              <a:t>: </a:t>
            </a:r>
            <a:r>
              <a:rPr lang="en" sz="1400">
                <a:solidFill>
                  <a:srgbClr val="212529"/>
                </a:solidFill>
                <a:highlight>
                  <a:srgbClr val="FFFFFF"/>
                </a:highlight>
                <a:latin typeface="Times New Roman"/>
                <a:ea typeface="Times New Roman"/>
                <a:cs typeface="Times New Roman"/>
                <a:sym typeface="Times New Roman"/>
              </a:rPr>
              <a:t>It is just opposite of pooling. It works by repeating the rows and columns of the input.</a:t>
            </a:r>
            <a:endParaRPr sz="1400">
              <a:solidFill>
                <a:srgbClr val="212529"/>
              </a:solidFill>
              <a:highlight>
                <a:schemeClr val="lt1"/>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400">
              <a:solidFill>
                <a:srgbClr val="000000"/>
              </a:solidFill>
              <a:highlight>
                <a:schemeClr val="lt1"/>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highlight>
                  <a:srgbClr val="FFFFFF"/>
                </a:highlight>
                <a:latin typeface="Times New Roman"/>
                <a:ea typeface="Times New Roman"/>
                <a:cs typeface="Times New Roman"/>
                <a:sym typeface="Times New Roman"/>
              </a:rPr>
              <a:t>Concatenate :</a:t>
            </a:r>
            <a:r>
              <a:rPr lang="en" sz="1400">
                <a:solidFill>
                  <a:srgbClr val="212529"/>
                </a:solidFill>
                <a:highlight>
                  <a:srgbClr val="FFFFFF"/>
                </a:highlight>
                <a:latin typeface="Times New Roman"/>
                <a:ea typeface="Times New Roman"/>
                <a:cs typeface="Times New Roman"/>
                <a:sym typeface="Times New Roman"/>
              </a:rPr>
              <a:t> It takes as input a list of tensors, all of the same shape except for the concatenation axis, and returns a single tensor that is the concatenation of all inputs.</a:t>
            </a:r>
            <a:endParaRPr sz="1400">
              <a:solidFill>
                <a:srgbClr val="212529"/>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i="1" lang="en" sz="1400">
                <a:solidFill>
                  <a:schemeClr val="accent3"/>
                </a:solidFill>
                <a:highlight>
                  <a:srgbClr val="FFFFFF"/>
                </a:highlight>
                <a:latin typeface="Times New Roman"/>
                <a:ea typeface="Times New Roman"/>
                <a:cs typeface="Times New Roman"/>
                <a:sym typeface="Times New Roman"/>
              </a:rPr>
              <a:t>Dropout:</a:t>
            </a:r>
            <a:r>
              <a:rPr lang="en" sz="1400">
                <a:solidFill>
                  <a:srgbClr val="000000"/>
                </a:solidFill>
                <a:highlight>
                  <a:srgbClr val="FFFFFF"/>
                </a:highlight>
                <a:latin typeface="Times New Roman"/>
                <a:ea typeface="Times New Roman"/>
                <a:cs typeface="Times New Roman"/>
                <a:sym typeface="Times New Roman"/>
              </a:rPr>
              <a:t> It is used to fix the over-fitting issue. Input data may have some of the unwanted data, usually called as </a:t>
            </a:r>
            <a:r>
              <a:rPr i="1" lang="en" sz="1400">
                <a:solidFill>
                  <a:srgbClr val="000000"/>
                </a:solidFill>
                <a:highlight>
                  <a:srgbClr val="FFFFFF"/>
                </a:highlight>
                <a:latin typeface="Times New Roman"/>
                <a:ea typeface="Times New Roman"/>
                <a:cs typeface="Times New Roman"/>
                <a:sym typeface="Times New Roman"/>
              </a:rPr>
              <a:t>Noise. Dropout</a:t>
            </a:r>
            <a:r>
              <a:rPr lang="en" sz="1400">
                <a:solidFill>
                  <a:srgbClr val="000000"/>
                </a:solidFill>
                <a:highlight>
                  <a:srgbClr val="FFFFFF"/>
                </a:highlight>
                <a:latin typeface="Times New Roman"/>
                <a:ea typeface="Times New Roman"/>
                <a:cs typeface="Times New Roman"/>
                <a:sym typeface="Times New Roman"/>
              </a:rPr>
              <a:t> tries to remove the noise data and thus prevent the model from over-fitting.</a:t>
            </a:r>
            <a:endParaRPr sz="1400">
              <a:solidFill>
                <a:srgbClr val="000000"/>
              </a:solidFill>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52400" y="387275"/>
            <a:ext cx="7639200" cy="5808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Russian newspaper dataset</a:t>
            </a:r>
            <a:endParaRPr b="1" i="1" sz="2200">
              <a:latin typeface="Times New Roman"/>
              <a:ea typeface="Times New Roman"/>
              <a:cs typeface="Times New Roman"/>
              <a:sym typeface="Times New Roman"/>
            </a:endParaRPr>
          </a:p>
        </p:txBody>
      </p:sp>
      <p:sp>
        <p:nvSpPr>
          <p:cNvPr id="162" name="Google Shape;162;p24"/>
          <p:cNvSpPr txBox="1"/>
          <p:nvPr/>
        </p:nvSpPr>
        <p:spPr>
          <a:xfrm>
            <a:off x="272100" y="818850"/>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163" name="Google Shape;163;p24"/>
          <p:cNvPicPr preferRelativeResize="0"/>
          <p:nvPr/>
        </p:nvPicPr>
        <p:blipFill>
          <a:blip r:embed="rId3">
            <a:alphaModFix/>
          </a:blip>
          <a:stretch>
            <a:fillRect/>
          </a:stretch>
        </p:blipFill>
        <p:spPr>
          <a:xfrm>
            <a:off x="400875" y="1654325"/>
            <a:ext cx="3963064" cy="2339524"/>
          </a:xfrm>
          <a:prstGeom prst="rect">
            <a:avLst/>
          </a:prstGeom>
          <a:noFill/>
          <a:ln cap="flat" cmpd="sng" w="38100">
            <a:solidFill>
              <a:srgbClr val="555555"/>
            </a:solidFill>
            <a:prstDash val="solid"/>
            <a:round/>
            <a:headEnd len="sm" w="sm" type="none"/>
            <a:tailEnd len="sm" w="sm" type="none"/>
          </a:ln>
        </p:spPr>
      </p:pic>
      <p:pic>
        <p:nvPicPr>
          <p:cNvPr id="164" name="Google Shape;164;p24"/>
          <p:cNvPicPr preferRelativeResize="0"/>
          <p:nvPr/>
        </p:nvPicPr>
        <p:blipFill>
          <a:blip r:embed="rId4">
            <a:alphaModFix/>
          </a:blip>
          <a:stretch>
            <a:fillRect/>
          </a:stretch>
        </p:blipFill>
        <p:spPr>
          <a:xfrm>
            <a:off x="4927850" y="1634988"/>
            <a:ext cx="3815752" cy="2378200"/>
          </a:xfrm>
          <a:prstGeom prst="rect">
            <a:avLst/>
          </a:prstGeom>
          <a:noFill/>
          <a:ln cap="flat" cmpd="sng" w="38100">
            <a:solidFill>
              <a:srgbClr val="555555"/>
            </a:solidFill>
            <a:prstDash val="solid"/>
            <a:round/>
            <a:headEnd len="sm" w="sm" type="none"/>
            <a:tailEnd len="sm" w="sm" type="none"/>
          </a:ln>
        </p:spPr>
      </p:pic>
      <p:sp>
        <p:nvSpPr>
          <p:cNvPr id="165" name="Google Shape;165;p24"/>
          <p:cNvSpPr txBox="1"/>
          <p:nvPr/>
        </p:nvSpPr>
        <p:spPr>
          <a:xfrm>
            <a:off x="532500" y="4284225"/>
            <a:ext cx="8211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Fig 4 :  Original RGB image, Corresponding Masked image and Final Masked image output.</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52400" y="212025"/>
            <a:ext cx="7639200" cy="720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Russian newspaper dataset</a:t>
            </a:r>
            <a:endParaRPr b="1" i="1" sz="2200">
              <a:latin typeface="Times New Roman"/>
              <a:ea typeface="Times New Roman"/>
              <a:cs typeface="Times New Roman"/>
              <a:sym typeface="Times New Roman"/>
            </a:endParaRPr>
          </a:p>
        </p:txBody>
      </p:sp>
      <p:sp>
        <p:nvSpPr>
          <p:cNvPr id="171" name="Google Shape;171;p25"/>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172" name="Google Shape;172;p25"/>
          <p:cNvPicPr preferRelativeResize="0"/>
          <p:nvPr/>
        </p:nvPicPr>
        <p:blipFill>
          <a:blip r:embed="rId3">
            <a:alphaModFix/>
          </a:blip>
          <a:stretch>
            <a:fillRect/>
          </a:stretch>
        </p:blipFill>
        <p:spPr>
          <a:xfrm>
            <a:off x="707550" y="1433825"/>
            <a:ext cx="3287600" cy="2362200"/>
          </a:xfrm>
          <a:prstGeom prst="rect">
            <a:avLst/>
          </a:prstGeom>
          <a:noFill/>
          <a:ln>
            <a:noFill/>
          </a:ln>
        </p:spPr>
      </p:pic>
      <p:sp>
        <p:nvSpPr>
          <p:cNvPr id="173" name="Google Shape;173;p25"/>
          <p:cNvSpPr txBox="1"/>
          <p:nvPr/>
        </p:nvSpPr>
        <p:spPr>
          <a:xfrm>
            <a:off x="5127775" y="1447100"/>
            <a:ext cx="3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4" name="Google Shape;174;p25"/>
          <p:cNvSpPr txBox="1"/>
          <p:nvPr/>
        </p:nvSpPr>
        <p:spPr>
          <a:xfrm>
            <a:off x="4372750" y="1531000"/>
            <a:ext cx="37122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1"/>
                </a:solidFill>
                <a:highlight>
                  <a:schemeClr val="lt1"/>
                </a:highlight>
                <a:latin typeface="Courier New"/>
                <a:ea typeface="Courier New"/>
                <a:cs typeface="Courier New"/>
                <a:sym typeface="Courier New"/>
              </a:rPr>
              <a:t>no</a:t>
            </a:r>
            <a:r>
              <a:rPr lang="en" sz="1450">
                <a:solidFill>
                  <a:schemeClr val="lt1"/>
                </a:solidFill>
                <a:highlight>
                  <a:schemeClr val="lt1"/>
                </a:highlight>
                <a:latin typeface="Courier New"/>
                <a:ea typeface="Courier New"/>
                <a:cs typeface="Courier New"/>
                <a:sym typeface="Courier New"/>
              </a:rPr>
              <a:t>enwvlknevwnvlkene</a:t>
            </a:r>
            <a:endParaRPr sz="1450">
              <a:highlight>
                <a:schemeClr val="lt1"/>
              </a:highlight>
              <a:latin typeface="Roboto"/>
              <a:ea typeface="Roboto"/>
              <a:cs typeface="Roboto"/>
              <a:sym typeface="Roboto"/>
            </a:endParaRPr>
          </a:p>
        </p:txBody>
      </p:sp>
      <p:sp>
        <p:nvSpPr>
          <p:cNvPr id="175" name="Google Shape;175;p25"/>
          <p:cNvSpPr txBox="1"/>
          <p:nvPr/>
        </p:nvSpPr>
        <p:spPr>
          <a:xfrm>
            <a:off x="429925" y="3974275"/>
            <a:ext cx="33033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176" name="Google Shape;176;p25"/>
          <p:cNvSpPr txBox="1"/>
          <p:nvPr/>
        </p:nvSpPr>
        <p:spPr>
          <a:xfrm>
            <a:off x="4477625" y="2537675"/>
            <a:ext cx="3403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latin typeface="Roboto"/>
              <a:ea typeface="Roboto"/>
              <a:cs typeface="Roboto"/>
              <a:sym typeface="Roboto"/>
            </a:endParaRPr>
          </a:p>
        </p:txBody>
      </p:sp>
      <p:sp>
        <p:nvSpPr>
          <p:cNvPr id="177" name="Google Shape;177;p25"/>
          <p:cNvSpPr txBox="1"/>
          <p:nvPr/>
        </p:nvSpPr>
        <p:spPr>
          <a:xfrm>
            <a:off x="752400" y="3918750"/>
            <a:ext cx="330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Loss                 :- 	Blue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Val_loss          :- 	Red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Accuracy 	   :- 	Green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Val_Accuracy :- 	Yellow color</a:t>
            </a:r>
            <a:endParaRPr>
              <a:latin typeface="Times New Roman"/>
              <a:ea typeface="Times New Roman"/>
              <a:cs typeface="Times New Roman"/>
              <a:sym typeface="Times New Roman"/>
            </a:endParaRPr>
          </a:p>
        </p:txBody>
      </p:sp>
      <p:sp>
        <p:nvSpPr>
          <p:cNvPr id="178" name="Google Shape;178;p25"/>
          <p:cNvSpPr txBox="1"/>
          <p:nvPr/>
        </p:nvSpPr>
        <p:spPr>
          <a:xfrm>
            <a:off x="4823675" y="1679675"/>
            <a:ext cx="38694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sz="1900">
                <a:latin typeface="Comic Sans MS"/>
                <a:ea typeface="Comic Sans MS"/>
                <a:cs typeface="Comic Sans MS"/>
                <a:sym typeface="Comic Sans MS"/>
              </a:rPr>
              <a:t>Model Accuracy:-</a:t>
            </a:r>
            <a:endParaRPr sz="1900">
              <a:latin typeface="Comic Sans MS"/>
              <a:ea typeface="Comic Sans MS"/>
              <a:cs typeface="Comic Sans MS"/>
              <a:sym typeface="Comic Sans MS"/>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Loss          :      21.19 %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Accuracy  :      84.93 %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Loss	       :     26.46 %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Accuracy     :     84.14 %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a:latin typeface="Times New Roman"/>
                <a:ea typeface="Times New Roman"/>
                <a:cs typeface="Times New Roman"/>
                <a:sym typeface="Times New Roman"/>
              </a:rPr>
              <a:t>Newspaper segmentation model on a Manually Masked newspaper dataset with RGB input image.</a:t>
            </a:r>
            <a:endParaRPr b="1" sz="3700"/>
          </a:p>
        </p:txBody>
      </p:sp>
      <p:sp>
        <p:nvSpPr>
          <p:cNvPr id="184" name="Google Shape;184;p26"/>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185" name="Google Shape;185;p26"/>
          <p:cNvPicPr preferRelativeResize="0"/>
          <p:nvPr/>
        </p:nvPicPr>
        <p:blipFill>
          <a:blip r:embed="rId3">
            <a:alphaModFix/>
          </a:blip>
          <a:stretch>
            <a:fillRect/>
          </a:stretch>
        </p:blipFill>
        <p:spPr>
          <a:xfrm>
            <a:off x="377400" y="1637700"/>
            <a:ext cx="4194601" cy="2474159"/>
          </a:xfrm>
          <a:prstGeom prst="rect">
            <a:avLst/>
          </a:prstGeom>
          <a:noFill/>
          <a:ln cap="flat" cmpd="sng" w="38100">
            <a:solidFill>
              <a:srgbClr val="202124"/>
            </a:solidFill>
            <a:prstDash val="solid"/>
            <a:round/>
            <a:headEnd len="sm" w="sm" type="none"/>
            <a:tailEnd len="sm" w="sm" type="none"/>
          </a:ln>
        </p:spPr>
      </p:pic>
      <p:pic>
        <p:nvPicPr>
          <p:cNvPr id="186" name="Google Shape;186;p26"/>
          <p:cNvPicPr preferRelativeResize="0"/>
          <p:nvPr/>
        </p:nvPicPr>
        <p:blipFill>
          <a:blip r:embed="rId4">
            <a:alphaModFix/>
          </a:blip>
          <a:stretch>
            <a:fillRect/>
          </a:stretch>
        </p:blipFill>
        <p:spPr>
          <a:xfrm>
            <a:off x="4949400" y="1593750"/>
            <a:ext cx="3903452" cy="2466075"/>
          </a:xfrm>
          <a:prstGeom prst="rect">
            <a:avLst/>
          </a:prstGeom>
          <a:noFill/>
          <a:ln cap="flat" cmpd="sng" w="38100">
            <a:solidFill>
              <a:srgbClr val="202124"/>
            </a:solidFill>
            <a:prstDash val="solid"/>
            <a:round/>
            <a:headEnd len="sm" w="sm" type="none"/>
            <a:tailEnd len="sm" w="sm" type="none"/>
          </a:ln>
        </p:spPr>
      </p:pic>
      <p:sp>
        <p:nvSpPr>
          <p:cNvPr id="187" name="Google Shape;187;p26"/>
          <p:cNvSpPr txBox="1"/>
          <p:nvPr/>
        </p:nvSpPr>
        <p:spPr>
          <a:xfrm>
            <a:off x="363075" y="4405250"/>
            <a:ext cx="8489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Fig 5 :  Original RGB image, Corresponding Masked image and Final Masked image output.</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Manually Masked newspaper dataset with RGB input image.</a:t>
            </a:r>
            <a:endParaRPr b="1" i="1" sz="2200">
              <a:latin typeface="Times New Roman"/>
              <a:ea typeface="Times New Roman"/>
              <a:cs typeface="Times New Roman"/>
              <a:sym typeface="Times New Roman"/>
            </a:endParaRPr>
          </a:p>
        </p:txBody>
      </p:sp>
      <p:sp>
        <p:nvSpPr>
          <p:cNvPr id="193" name="Google Shape;193;p27"/>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4" name="Google Shape;194;p27"/>
          <p:cNvSpPr txBox="1"/>
          <p:nvPr/>
        </p:nvSpPr>
        <p:spPr>
          <a:xfrm>
            <a:off x="5127775" y="1447100"/>
            <a:ext cx="3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5" name="Google Shape;195;p27"/>
          <p:cNvSpPr txBox="1"/>
          <p:nvPr/>
        </p:nvSpPr>
        <p:spPr>
          <a:xfrm>
            <a:off x="4372750" y="1531000"/>
            <a:ext cx="37122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1"/>
                </a:solidFill>
                <a:highlight>
                  <a:schemeClr val="lt1"/>
                </a:highlight>
                <a:latin typeface="Courier New"/>
                <a:ea typeface="Courier New"/>
                <a:cs typeface="Courier New"/>
                <a:sym typeface="Courier New"/>
              </a:rPr>
              <a:t>no</a:t>
            </a:r>
            <a:r>
              <a:rPr lang="en" sz="1450">
                <a:solidFill>
                  <a:schemeClr val="lt1"/>
                </a:solidFill>
                <a:highlight>
                  <a:schemeClr val="lt1"/>
                </a:highlight>
                <a:latin typeface="Courier New"/>
                <a:ea typeface="Courier New"/>
                <a:cs typeface="Courier New"/>
                <a:sym typeface="Courier New"/>
              </a:rPr>
              <a:t>enwvlknevwnvlkene</a:t>
            </a:r>
            <a:endParaRPr sz="1450">
              <a:highlight>
                <a:schemeClr val="lt1"/>
              </a:highlight>
              <a:latin typeface="Roboto"/>
              <a:ea typeface="Roboto"/>
              <a:cs typeface="Roboto"/>
              <a:sym typeface="Roboto"/>
            </a:endParaRPr>
          </a:p>
        </p:txBody>
      </p:sp>
      <p:sp>
        <p:nvSpPr>
          <p:cNvPr id="196" name="Google Shape;196;p27"/>
          <p:cNvSpPr txBox="1"/>
          <p:nvPr/>
        </p:nvSpPr>
        <p:spPr>
          <a:xfrm>
            <a:off x="429925" y="3974275"/>
            <a:ext cx="33033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197" name="Google Shape;197;p27"/>
          <p:cNvSpPr txBox="1"/>
          <p:nvPr/>
        </p:nvSpPr>
        <p:spPr>
          <a:xfrm>
            <a:off x="4477625" y="2537675"/>
            <a:ext cx="3403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latin typeface="Roboto"/>
              <a:ea typeface="Roboto"/>
              <a:cs typeface="Roboto"/>
              <a:sym typeface="Roboto"/>
            </a:endParaRPr>
          </a:p>
        </p:txBody>
      </p:sp>
      <p:sp>
        <p:nvSpPr>
          <p:cNvPr id="198" name="Google Shape;198;p27"/>
          <p:cNvSpPr txBox="1"/>
          <p:nvPr/>
        </p:nvSpPr>
        <p:spPr>
          <a:xfrm>
            <a:off x="5289575" y="1679675"/>
            <a:ext cx="34035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sz="1900">
                <a:latin typeface="Comic Sans MS"/>
                <a:ea typeface="Comic Sans MS"/>
                <a:cs typeface="Comic Sans MS"/>
                <a:sym typeface="Comic Sans MS"/>
              </a:rPr>
              <a:t>Model Accuracy:-</a:t>
            </a:r>
            <a:endParaRPr sz="1900">
              <a:latin typeface="Comic Sans MS"/>
              <a:ea typeface="Comic Sans MS"/>
              <a:cs typeface="Comic Sans MS"/>
              <a:sym typeface="Comic Sans MS"/>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Loss          :      36.28 %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Accuracy  :      78.25 %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Loss	       :     37.74 %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Accuracy     :     75.32 %</a:t>
            </a:r>
            <a:endParaRPr>
              <a:latin typeface="Times New Roman"/>
              <a:ea typeface="Times New Roman"/>
              <a:cs typeface="Times New Roman"/>
              <a:sym typeface="Times New Roman"/>
            </a:endParaRPr>
          </a:p>
        </p:txBody>
      </p:sp>
      <p:pic>
        <p:nvPicPr>
          <p:cNvPr id="199" name="Google Shape;199;p27"/>
          <p:cNvPicPr preferRelativeResize="0"/>
          <p:nvPr/>
        </p:nvPicPr>
        <p:blipFill>
          <a:blip r:embed="rId3">
            <a:alphaModFix/>
          </a:blip>
          <a:stretch>
            <a:fillRect/>
          </a:stretch>
        </p:blipFill>
        <p:spPr>
          <a:xfrm>
            <a:off x="625425" y="1412600"/>
            <a:ext cx="3946575" cy="2350675"/>
          </a:xfrm>
          <a:prstGeom prst="rect">
            <a:avLst/>
          </a:prstGeom>
          <a:noFill/>
          <a:ln>
            <a:noFill/>
          </a:ln>
        </p:spPr>
      </p:pic>
      <p:sp>
        <p:nvSpPr>
          <p:cNvPr id="200" name="Google Shape;200;p27"/>
          <p:cNvSpPr txBox="1"/>
          <p:nvPr/>
        </p:nvSpPr>
        <p:spPr>
          <a:xfrm>
            <a:off x="1013600" y="3763275"/>
            <a:ext cx="2609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omic Sans MS"/>
                <a:ea typeface="Comic Sans MS"/>
                <a:cs typeface="Comic Sans MS"/>
                <a:sym typeface="Comic Sans MS"/>
              </a:rPr>
              <a:t>Graph Representation</a:t>
            </a:r>
            <a:endParaRPr b="1" i="1">
              <a:latin typeface="Comic Sans MS"/>
              <a:ea typeface="Comic Sans MS"/>
              <a:cs typeface="Comic Sans MS"/>
              <a:sym typeface="Comic Sans MS"/>
            </a:endParaRPr>
          </a:p>
          <a:p>
            <a:pPr indent="0" lvl="0" marL="0" rtl="0" algn="l">
              <a:spcBef>
                <a:spcPts val="0"/>
              </a:spcBef>
              <a:spcAft>
                <a:spcPts val="0"/>
              </a:spcAft>
              <a:buNone/>
            </a:pPr>
            <a:r>
              <a:rPr lang="en">
                <a:latin typeface="Times New Roman"/>
                <a:ea typeface="Times New Roman"/>
                <a:cs typeface="Times New Roman"/>
                <a:sym typeface="Times New Roman"/>
              </a:rPr>
              <a:t>Loss                 :- 	Blue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Val_loss          :- 	Red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Accuracy 	   :- 	Green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Val_Accuracy :- 	Yellow color</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Manually Masked newspaper dataset with DCT input image.</a:t>
            </a:r>
            <a:endParaRPr b="1" i="1" sz="2200">
              <a:latin typeface="Times New Roman"/>
              <a:ea typeface="Times New Roman"/>
              <a:cs typeface="Times New Roman"/>
              <a:sym typeface="Times New Roman"/>
            </a:endParaRPr>
          </a:p>
        </p:txBody>
      </p:sp>
      <p:sp>
        <p:nvSpPr>
          <p:cNvPr id="206" name="Google Shape;206;p28"/>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207" name="Google Shape;207;p28"/>
          <p:cNvPicPr preferRelativeResize="0"/>
          <p:nvPr/>
        </p:nvPicPr>
        <p:blipFill>
          <a:blip r:embed="rId3">
            <a:alphaModFix/>
          </a:blip>
          <a:stretch>
            <a:fillRect/>
          </a:stretch>
        </p:blipFill>
        <p:spPr>
          <a:xfrm>
            <a:off x="345050" y="1637700"/>
            <a:ext cx="4338550" cy="2378174"/>
          </a:xfrm>
          <a:prstGeom prst="rect">
            <a:avLst/>
          </a:prstGeom>
          <a:noFill/>
          <a:ln cap="flat" cmpd="sng" w="38100">
            <a:solidFill>
              <a:srgbClr val="202124"/>
            </a:solidFill>
            <a:prstDash val="solid"/>
            <a:round/>
            <a:headEnd len="sm" w="sm" type="none"/>
            <a:tailEnd len="sm" w="sm" type="none"/>
          </a:ln>
        </p:spPr>
      </p:pic>
      <p:pic>
        <p:nvPicPr>
          <p:cNvPr id="208" name="Google Shape;208;p28"/>
          <p:cNvPicPr preferRelativeResize="0"/>
          <p:nvPr/>
        </p:nvPicPr>
        <p:blipFill>
          <a:blip r:embed="rId4">
            <a:alphaModFix/>
          </a:blip>
          <a:stretch>
            <a:fillRect/>
          </a:stretch>
        </p:blipFill>
        <p:spPr>
          <a:xfrm>
            <a:off x="5046450" y="1628725"/>
            <a:ext cx="3741701" cy="2396125"/>
          </a:xfrm>
          <a:prstGeom prst="rect">
            <a:avLst/>
          </a:prstGeom>
          <a:noFill/>
          <a:ln cap="flat" cmpd="sng" w="38100">
            <a:solidFill>
              <a:srgbClr val="202124"/>
            </a:solidFill>
            <a:prstDash val="solid"/>
            <a:round/>
            <a:headEnd len="sm" w="sm" type="none"/>
            <a:tailEnd len="sm" w="sm" type="none"/>
          </a:ln>
        </p:spPr>
      </p:pic>
      <p:sp>
        <p:nvSpPr>
          <p:cNvPr id="209" name="Google Shape;209;p28"/>
          <p:cNvSpPr txBox="1"/>
          <p:nvPr/>
        </p:nvSpPr>
        <p:spPr>
          <a:xfrm>
            <a:off x="375175" y="4332650"/>
            <a:ext cx="8241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Fig 6 :  Original DCT image, Corresponding Masked image and Final Masked image output.</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Manually Masked newspaper dataset with DCT input image.</a:t>
            </a:r>
            <a:endParaRPr b="1" i="1" sz="2200">
              <a:latin typeface="Times New Roman"/>
              <a:ea typeface="Times New Roman"/>
              <a:cs typeface="Times New Roman"/>
              <a:sym typeface="Times New Roman"/>
            </a:endParaRPr>
          </a:p>
        </p:txBody>
      </p:sp>
      <p:sp>
        <p:nvSpPr>
          <p:cNvPr id="215" name="Google Shape;215;p29"/>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16" name="Google Shape;216;p29"/>
          <p:cNvSpPr txBox="1"/>
          <p:nvPr/>
        </p:nvSpPr>
        <p:spPr>
          <a:xfrm>
            <a:off x="5127775" y="1447100"/>
            <a:ext cx="3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7" name="Google Shape;217;p29"/>
          <p:cNvSpPr txBox="1"/>
          <p:nvPr/>
        </p:nvSpPr>
        <p:spPr>
          <a:xfrm>
            <a:off x="4372750" y="1531000"/>
            <a:ext cx="37122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1"/>
                </a:solidFill>
                <a:highlight>
                  <a:schemeClr val="lt1"/>
                </a:highlight>
                <a:latin typeface="Courier New"/>
                <a:ea typeface="Courier New"/>
                <a:cs typeface="Courier New"/>
                <a:sym typeface="Courier New"/>
              </a:rPr>
              <a:t>no</a:t>
            </a:r>
            <a:r>
              <a:rPr lang="en" sz="1450">
                <a:solidFill>
                  <a:schemeClr val="lt1"/>
                </a:solidFill>
                <a:highlight>
                  <a:schemeClr val="lt1"/>
                </a:highlight>
                <a:latin typeface="Courier New"/>
                <a:ea typeface="Courier New"/>
                <a:cs typeface="Courier New"/>
                <a:sym typeface="Courier New"/>
              </a:rPr>
              <a:t>enwvlknevwnvlkene</a:t>
            </a:r>
            <a:endParaRPr sz="1450">
              <a:highlight>
                <a:schemeClr val="lt1"/>
              </a:highlight>
              <a:latin typeface="Roboto"/>
              <a:ea typeface="Roboto"/>
              <a:cs typeface="Roboto"/>
              <a:sym typeface="Roboto"/>
            </a:endParaRPr>
          </a:p>
        </p:txBody>
      </p:sp>
      <p:sp>
        <p:nvSpPr>
          <p:cNvPr id="218" name="Google Shape;218;p29"/>
          <p:cNvSpPr txBox="1"/>
          <p:nvPr/>
        </p:nvSpPr>
        <p:spPr>
          <a:xfrm>
            <a:off x="429925" y="3974275"/>
            <a:ext cx="33033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219" name="Google Shape;219;p29"/>
          <p:cNvSpPr txBox="1"/>
          <p:nvPr/>
        </p:nvSpPr>
        <p:spPr>
          <a:xfrm>
            <a:off x="4477625" y="2537675"/>
            <a:ext cx="3403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latin typeface="Roboto"/>
              <a:ea typeface="Roboto"/>
              <a:cs typeface="Roboto"/>
              <a:sym typeface="Roboto"/>
            </a:endParaRPr>
          </a:p>
        </p:txBody>
      </p:sp>
      <p:sp>
        <p:nvSpPr>
          <p:cNvPr id="220" name="Google Shape;220;p29"/>
          <p:cNvSpPr txBox="1"/>
          <p:nvPr/>
        </p:nvSpPr>
        <p:spPr>
          <a:xfrm>
            <a:off x="5596375" y="1679675"/>
            <a:ext cx="30966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sz="1900">
                <a:latin typeface="Comic Sans MS"/>
                <a:ea typeface="Comic Sans MS"/>
                <a:cs typeface="Comic Sans MS"/>
                <a:sym typeface="Comic Sans MS"/>
              </a:rPr>
              <a:t>Model Accuracy:-</a:t>
            </a:r>
            <a:endParaRPr sz="1900">
              <a:latin typeface="Comic Sans MS"/>
              <a:ea typeface="Comic Sans MS"/>
              <a:cs typeface="Comic Sans MS"/>
              <a:sym typeface="Comic Sans MS"/>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Loss          :      12.60 %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Accuracy  :      73.12 %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Loss	       :     13.11 %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Accuracy     :     73.38 %</a:t>
            </a:r>
            <a:endParaRPr>
              <a:latin typeface="Times New Roman"/>
              <a:ea typeface="Times New Roman"/>
              <a:cs typeface="Times New Roman"/>
              <a:sym typeface="Times New Roman"/>
            </a:endParaRPr>
          </a:p>
        </p:txBody>
      </p:sp>
      <p:pic>
        <p:nvPicPr>
          <p:cNvPr id="221" name="Google Shape;221;p29"/>
          <p:cNvPicPr preferRelativeResize="0"/>
          <p:nvPr/>
        </p:nvPicPr>
        <p:blipFill>
          <a:blip r:embed="rId3">
            <a:alphaModFix/>
          </a:blip>
          <a:stretch>
            <a:fillRect/>
          </a:stretch>
        </p:blipFill>
        <p:spPr>
          <a:xfrm>
            <a:off x="770550" y="1447100"/>
            <a:ext cx="3984750" cy="2131400"/>
          </a:xfrm>
          <a:prstGeom prst="rect">
            <a:avLst/>
          </a:prstGeom>
          <a:noFill/>
          <a:ln>
            <a:noFill/>
          </a:ln>
        </p:spPr>
      </p:pic>
      <p:sp>
        <p:nvSpPr>
          <p:cNvPr id="222" name="Google Shape;222;p29"/>
          <p:cNvSpPr txBox="1"/>
          <p:nvPr/>
        </p:nvSpPr>
        <p:spPr>
          <a:xfrm>
            <a:off x="1167600" y="3633875"/>
            <a:ext cx="2609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omic Sans MS"/>
                <a:ea typeface="Comic Sans MS"/>
                <a:cs typeface="Comic Sans MS"/>
                <a:sym typeface="Comic Sans MS"/>
              </a:rPr>
              <a:t>Graph Representation</a:t>
            </a:r>
            <a:endParaRPr b="1" i="1">
              <a:latin typeface="Comic Sans MS"/>
              <a:ea typeface="Comic Sans MS"/>
              <a:cs typeface="Comic Sans MS"/>
              <a:sym typeface="Comic Sans MS"/>
            </a:endParaRPr>
          </a:p>
          <a:p>
            <a:pPr indent="0" lvl="0" marL="0" rtl="0" algn="l">
              <a:spcBef>
                <a:spcPts val="0"/>
              </a:spcBef>
              <a:spcAft>
                <a:spcPts val="0"/>
              </a:spcAft>
              <a:buNone/>
            </a:pPr>
            <a:r>
              <a:rPr lang="en">
                <a:latin typeface="Times New Roman"/>
                <a:ea typeface="Times New Roman"/>
                <a:cs typeface="Times New Roman"/>
                <a:sym typeface="Times New Roman"/>
              </a:rPr>
              <a:t>Loss                 :- 	Blue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Val_loss          :- 	Red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Accuracy 	   :- 	Green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Val_Accuracy :- 	Yellow color</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Manually Masked newspaper dataset with DCT image and RGB masked image.</a:t>
            </a:r>
            <a:endParaRPr b="1" i="1" sz="2200">
              <a:latin typeface="Times New Roman"/>
              <a:ea typeface="Times New Roman"/>
              <a:cs typeface="Times New Roman"/>
              <a:sym typeface="Times New Roman"/>
            </a:endParaRPr>
          </a:p>
        </p:txBody>
      </p:sp>
      <p:sp>
        <p:nvSpPr>
          <p:cNvPr id="228" name="Google Shape;228;p30"/>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9" name="Google Shape;229;p30"/>
          <p:cNvSpPr txBox="1"/>
          <p:nvPr/>
        </p:nvSpPr>
        <p:spPr>
          <a:xfrm>
            <a:off x="375175" y="4332650"/>
            <a:ext cx="824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Fig 6 :  Original DCT image, Corresponding RGB Masked image and Final Masked image output.</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30" name="Google Shape;230;p30"/>
          <p:cNvPicPr preferRelativeResize="0"/>
          <p:nvPr/>
        </p:nvPicPr>
        <p:blipFill>
          <a:blip r:embed="rId3">
            <a:alphaModFix/>
          </a:blip>
          <a:stretch>
            <a:fillRect/>
          </a:stretch>
        </p:blipFill>
        <p:spPr>
          <a:xfrm>
            <a:off x="375175" y="1628725"/>
            <a:ext cx="4283100" cy="2396125"/>
          </a:xfrm>
          <a:prstGeom prst="rect">
            <a:avLst/>
          </a:prstGeom>
          <a:noFill/>
          <a:ln cap="flat" cmpd="sng" w="28575">
            <a:solidFill>
              <a:srgbClr val="1E1E1E"/>
            </a:solidFill>
            <a:prstDash val="solid"/>
            <a:round/>
            <a:headEnd len="sm" w="sm" type="none"/>
            <a:tailEnd len="sm" w="sm" type="none"/>
          </a:ln>
        </p:spPr>
      </p:pic>
      <p:pic>
        <p:nvPicPr>
          <p:cNvPr id="231" name="Google Shape;231;p30"/>
          <p:cNvPicPr preferRelativeResize="0"/>
          <p:nvPr/>
        </p:nvPicPr>
        <p:blipFill>
          <a:blip r:embed="rId4">
            <a:alphaModFix/>
          </a:blip>
          <a:stretch>
            <a:fillRect/>
          </a:stretch>
        </p:blipFill>
        <p:spPr>
          <a:xfrm>
            <a:off x="4917050" y="1628725"/>
            <a:ext cx="3817201" cy="2396125"/>
          </a:xfrm>
          <a:prstGeom prst="rect">
            <a:avLst/>
          </a:prstGeom>
          <a:noFill/>
          <a:ln cap="flat" cmpd="sng" w="28575">
            <a:solidFill>
              <a:srgbClr val="1E1E1E"/>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752400" y="212025"/>
            <a:ext cx="7639200" cy="9753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200">
                <a:latin typeface="Times New Roman"/>
                <a:ea typeface="Times New Roman"/>
                <a:cs typeface="Times New Roman"/>
                <a:sym typeface="Times New Roman"/>
              </a:rPr>
              <a:t>Newspaper segmentation model on a Manually Masked newspaper dataset with DCT image and RGB masked image.</a:t>
            </a:r>
            <a:endParaRPr b="1" i="1" sz="2200">
              <a:latin typeface="Times New Roman"/>
              <a:ea typeface="Times New Roman"/>
              <a:cs typeface="Times New Roman"/>
              <a:sym typeface="Times New Roman"/>
            </a:endParaRPr>
          </a:p>
        </p:txBody>
      </p:sp>
      <p:sp>
        <p:nvSpPr>
          <p:cNvPr id="237" name="Google Shape;237;p31"/>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38" name="Google Shape;238;p31"/>
          <p:cNvSpPr txBox="1"/>
          <p:nvPr/>
        </p:nvSpPr>
        <p:spPr>
          <a:xfrm>
            <a:off x="5127775" y="1447100"/>
            <a:ext cx="34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9" name="Google Shape;239;p31"/>
          <p:cNvSpPr txBox="1"/>
          <p:nvPr/>
        </p:nvSpPr>
        <p:spPr>
          <a:xfrm>
            <a:off x="4372750" y="1531000"/>
            <a:ext cx="37122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1"/>
                </a:solidFill>
                <a:highlight>
                  <a:schemeClr val="lt1"/>
                </a:highlight>
                <a:latin typeface="Courier New"/>
                <a:ea typeface="Courier New"/>
                <a:cs typeface="Courier New"/>
                <a:sym typeface="Courier New"/>
              </a:rPr>
              <a:t>no</a:t>
            </a:r>
            <a:r>
              <a:rPr lang="en" sz="1450">
                <a:solidFill>
                  <a:schemeClr val="lt1"/>
                </a:solidFill>
                <a:highlight>
                  <a:schemeClr val="lt1"/>
                </a:highlight>
                <a:latin typeface="Courier New"/>
                <a:ea typeface="Courier New"/>
                <a:cs typeface="Courier New"/>
                <a:sym typeface="Courier New"/>
              </a:rPr>
              <a:t>enwvlknevwnvlkene</a:t>
            </a:r>
            <a:endParaRPr sz="1450">
              <a:highlight>
                <a:schemeClr val="lt1"/>
              </a:highlight>
              <a:latin typeface="Roboto"/>
              <a:ea typeface="Roboto"/>
              <a:cs typeface="Roboto"/>
              <a:sym typeface="Roboto"/>
            </a:endParaRPr>
          </a:p>
        </p:txBody>
      </p:sp>
      <p:sp>
        <p:nvSpPr>
          <p:cNvPr id="240" name="Google Shape;240;p31"/>
          <p:cNvSpPr txBox="1"/>
          <p:nvPr/>
        </p:nvSpPr>
        <p:spPr>
          <a:xfrm>
            <a:off x="429925" y="3974275"/>
            <a:ext cx="33033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
        <p:nvSpPr>
          <p:cNvPr id="241" name="Google Shape;241;p31"/>
          <p:cNvSpPr txBox="1"/>
          <p:nvPr/>
        </p:nvSpPr>
        <p:spPr>
          <a:xfrm>
            <a:off x="4477625" y="2537675"/>
            <a:ext cx="3403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latin typeface="Roboto"/>
              <a:ea typeface="Roboto"/>
              <a:cs typeface="Roboto"/>
              <a:sym typeface="Roboto"/>
            </a:endParaRPr>
          </a:p>
        </p:txBody>
      </p:sp>
      <p:sp>
        <p:nvSpPr>
          <p:cNvPr id="242" name="Google Shape;242;p31"/>
          <p:cNvSpPr txBox="1"/>
          <p:nvPr/>
        </p:nvSpPr>
        <p:spPr>
          <a:xfrm>
            <a:off x="5596375" y="1679675"/>
            <a:ext cx="30966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sz="1900">
                <a:latin typeface="Comic Sans MS"/>
                <a:ea typeface="Comic Sans MS"/>
                <a:cs typeface="Comic Sans MS"/>
                <a:sym typeface="Comic Sans MS"/>
              </a:rPr>
              <a:t>Model Accuracy:-</a:t>
            </a:r>
            <a:endParaRPr sz="1900">
              <a:latin typeface="Comic Sans MS"/>
              <a:ea typeface="Comic Sans MS"/>
              <a:cs typeface="Comic Sans MS"/>
              <a:sym typeface="Comic Sans MS"/>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Loss          :      47.24 %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Train Accuracy  :      66.44%</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Loss	       :     52.42 %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Test Accuracy     :     63.36 %</a:t>
            </a:r>
            <a:endParaRPr>
              <a:latin typeface="Times New Roman"/>
              <a:ea typeface="Times New Roman"/>
              <a:cs typeface="Times New Roman"/>
              <a:sym typeface="Times New Roman"/>
            </a:endParaRPr>
          </a:p>
        </p:txBody>
      </p:sp>
      <p:sp>
        <p:nvSpPr>
          <p:cNvPr id="243" name="Google Shape;243;p31"/>
          <p:cNvSpPr txBox="1"/>
          <p:nvPr/>
        </p:nvSpPr>
        <p:spPr>
          <a:xfrm>
            <a:off x="1167600" y="3633875"/>
            <a:ext cx="2609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Comic Sans MS"/>
                <a:ea typeface="Comic Sans MS"/>
                <a:cs typeface="Comic Sans MS"/>
                <a:sym typeface="Comic Sans MS"/>
              </a:rPr>
              <a:t>Graph Representation</a:t>
            </a:r>
            <a:endParaRPr b="1" i="1">
              <a:latin typeface="Comic Sans MS"/>
              <a:ea typeface="Comic Sans MS"/>
              <a:cs typeface="Comic Sans MS"/>
              <a:sym typeface="Comic Sans MS"/>
            </a:endParaRPr>
          </a:p>
          <a:p>
            <a:pPr indent="0" lvl="0" marL="0" rtl="0" algn="l">
              <a:spcBef>
                <a:spcPts val="0"/>
              </a:spcBef>
              <a:spcAft>
                <a:spcPts val="0"/>
              </a:spcAft>
              <a:buNone/>
            </a:pPr>
            <a:r>
              <a:rPr lang="en">
                <a:latin typeface="Times New Roman"/>
                <a:ea typeface="Times New Roman"/>
                <a:cs typeface="Times New Roman"/>
                <a:sym typeface="Times New Roman"/>
              </a:rPr>
              <a:t>Loss                 :- 	Blue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Val_loss          :- 	Red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Accuracy 	   :- 	Green color</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Val_Accuracy :- 	Yellow color</a:t>
            </a:r>
            <a:endParaRPr>
              <a:latin typeface="Times New Roman"/>
              <a:ea typeface="Times New Roman"/>
              <a:cs typeface="Times New Roman"/>
              <a:sym typeface="Times New Roman"/>
            </a:endParaRPr>
          </a:p>
        </p:txBody>
      </p:sp>
      <p:pic>
        <p:nvPicPr>
          <p:cNvPr id="244" name="Google Shape;244;p31"/>
          <p:cNvPicPr preferRelativeResize="0"/>
          <p:nvPr/>
        </p:nvPicPr>
        <p:blipFill>
          <a:blip r:embed="rId3">
            <a:alphaModFix/>
          </a:blip>
          <a:stretch>
            <a:fillRect/>
          </a:stretch>
        </p:blipFill>
        <p:spPr>
          <a:xfrm>
            <a:off x="1167600" y="1608400"/>
            <a:ext cx="3310025" cy="203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4"/>
          <p:cNvSpPr txBox="1"/>
          <p:nvPr>
            <p:ph idx="4294967295" type="body"/>
          </p:nvPr>
        </p:nvSpPr>
        <p:spPr>
          <a:xfrm>
            <a:off x="452550" y="771900"/>
            <a:ext cx="7863600" cy="3599700"/>
          </a:xfrm>
          <a:prstGeom prst="rect">
            <a:avLst/>
          </a:prstGeom>
          <a:noFill/>
        </p:spPr>
        <p:txBody>
          <a:bodyPr anchorCtr="0" anchor="t" bIns="91425" lIns="91425" spcFirstLastPara="1" rIns="91425" wrap="square" tIns="91425">
            <a:noAutofit/>
          </a:bodyPr>
          <a:lstStyle/>
          <a:p>
            <a:pPr indent="-349250" lvl="0" marL="457200" rtl="0" algn="just">
              <a:spcBef>
                <a:spcPts val="0"/>
              </a:spcBef>
              <a:spcAft>
                <a:spcPts val="0"/>
              </a:spcAft>
              <a:buClr>
                <a:srgbClr val="000000"/>
              </a:buClr>
              <a:buSzPts val="1900"/>
              <a:buFont typeface="Times New Roman"/>
              <a:buChar char="●"/>
            </a:pPr>
            <a:r>
              <a:rPr i="1" lang="en" sz="1600">
                <a:solidFill>
                  <a:srgbClr val="000000"/>
                </a:solidFill>
                <a:latin typeface="Times New Roman"/>
                <a:ea typeface="Times New Roman"/>
                <a:cs typeface="Times New Roman"/>
                <a:sym typeface="Times New Roman"/>
              </a:rPr>
              <a:t>Newspaper archives contain an ocean of information which is being made digitally available. However, mass digitization of newspapers comes with its own set of challenges.</a:t>
            </a:r>
            <a:endParaRPr i="1" sz="1600">
              <a:solidFill>
                <a:srgbClr val="000000"/>
              </a:solidFill>
              <a:latin typeface="Times New Roman"/>
              <a:ea typeface="Times New Roman"/>
              <a:cs typeface="Times New Roman"/>
              <a:sym typeface="Times New Roman"/>
            </a:endParaRPr>
          </a:p>
          <a:p>
            <a:pPr indent="-330200" lvl="0" marL="457200" rtl="0" algn="just">
              <a:spcBef>
                <a:spcPts val="0"/>
              </a:spcBef>
              <a:spcAft>
                <a:spcPts val="0"/>
              </a:spcAft>
              <a:buClr>
                <a:srgbClr val="000000"/>
              </a:buClr>
              <a:buSzPts val="1600"/>
              <a:buFont typeface="Times New Roman"/>
              <a:buChar char="●"/>
            </a:pPr>
            <a:r>
              <a:rPr i="1" lang="en" sz="1600">
                <a:solidFill>
                  <a:srgbClr val="000000"/>
                </a:solidFill>
                <a:latin typeface="Times New Roman"/>
                <a:ea typeface="Times New Roman"/>
                <a:cs typeface="Times New Roman"/>
                <a:sym typeface="Times New Roman"/>
              </a:rPr>
              <a:t>Almost any information printed on the newspapers can be extracted correctly, Technologies like OCR, optical character recognition, are used to extract text out of the newspapers.</a:t>
            </a:r>
            <a:endParaRPr i="1" sz="1600">
              <a:solidFill>
                <a:srgbClr val="000000"/>
              </a:solidFill>
              <a:latin typeface="Times New Roman"/>
              <a:ea typeface="Times New Roman"/>
              <a:cs typeface="Times New Roman"/>
              <a:sym typeface="Times New Roman"/>
            </a:endParaRPr>
          </a:p>
          <a:p>
            <a:pPr indent="-330200" lvl="0" marL="457200" rtl="0" algn="just">
              <a:spcBef>
                <a:spcPts val="0"/>
              </a:spcBef>
              <a:spcAft>
                <a:spcPts val="0"/>
              </a:spcAft>
              <a:buClr>
                <a:srgbClr val="000000"/>
              </a:buClr>
              <a:buSzPts val="1600"/>
              <a:buFont typeface="Times New Roman"/>
              <a:buChar char="●"/>
            </a:pPr>
            <a:r>
              <a:rPr i="1" lang="en" sz="1600">
                <a:solidFill>
                  <a:srgbClr val="000000"/>
                </a:solidFill>
                <a:latin typeface="Times New Roman"/>
                <a:ea typeface="Times New Roman"/>
                <a:cs typeface="Times New Roman"/>
                <a:sym typeface="Times New Roman"/>
              </a:rPr>
              <a:t>But before we start extracting any information we need to identify which sections of the newspaper are important and which other sections should be ignored.</a:t>
            </a:r>
            <a:endParaRPr i="1" sz="1600">
              <a:solidFill>
                <a:srgbClr val="000000"/>
              </a:solidFill>
              <a:latin typeface="Times New Roman"/>
              <a:ea typeface="Times New Roman"/>
              <a:cs typeface="Times New Roman"/>
              <a:sym typeface="Times New Roman"/>
            </a:endParaRPr>
          </a:p>
          <a:p>
            <a:pPr indent="-330200" lvl="0" marL="457200" rtl="0" algn="just">
              <a:spcBef>
                <a:spcPts val="0"/>
              </a:spcBef>
              <a:spcAft>
                <a:spcPts val="0"/>
              </a:spcAft>
              <a:buClr>
                <a:srgbClr val="000000"/>
              </a:buClr>
              <a:buSzPts val="1600"/>
              <a:buFont typeface="Times New Roman"/>
              <a:buChar char="●"/>
            </a:pPr>
            <a:r>
              <a:rPr i="1" lang="en" sz="1600">
                <a:solidFill>
                  <a:srgbClr val="000000"/>
                </a:solidFill>
                <a:latin typeface="Times New Roman"/>
                <a:ea typeface="Times New Roman"/>
                <a:cs typeface="Times New Roman"/>
                <a:sym typeface="Times New Roman"/>
              </a:rPr>
              <a:t>We need to separate articles from advertisements, page headings from main articles, graphs and charts from graphic elements, etc. What makes it more challenging is newspaper layouts, language, text styles, all of these vary from newspaper to newspaper.</a:t>
            </a:r>
            <a:endParaRPr i="1" sz="1600">
              <a:solidFill>
                <a:srgbClr val="000000"/>
              </a:solidFill>
              <a:latin typeface="Times New Roman"/>
              <a:ea typeface="Times New Roman"/>
              <a:cs typeface="Times New Roman"/>
              <a:sym typeface="Times New Roman"/>
            </a:endParaRPr>
          </a:p>
        </p:txBody>
      </p:sp>
      <p:sp>
        <p:nvSpPr>
          <p:cNvPr id="93" name="Google Shape;93;p14"/>
          <p:cNvSpPr txBox="1"/>
          <p:nvPr>
            <p:ph idx="4294967295" type="title"/>
          </p:nvPr>
        </p:nvSpPr>
        <p:spPr>
          <a:xfrm>
            <a:off x="683175" y="79500"/>
            <a:ext cx="7030500" cy="692400"/>
          </a:xfrm>
          <a:prstGeom prst="rect">
            <a:avLst/>
          </a:prstGeom>
        </p:spPr>
        <p:txBody>
          <a:bodyPr anchorCtr="0" anchor="t" bIns="91425" lIns="91425" spcFirstLastPara="1" rIns="91425" wrap="square" tIns="91425">
            <a:noAutofit/>
          </a:bodyPr>
          <a:lstStyle/>
          <a:p>
            <a:pPr indent="-342900" lvl="0" marL="0" rtl="0" algn="ctr">
              <a:spcBef>
                <a:spcPts val="0"/>
              </a:spcBef>
              <a:spcAft>
                <a:spcPts val="0"/>
              </a:spcAft>
              <a:buNone/>
            </a:pPr>
            <a:r>
              <a:rPr lang="en"/>
              <a:t>   </a:t>
            </a:r>
            <a:r>
              <a:rPr b="1" i="1" lang="en">
                <a:latin typeface="Times New Roman"/>
                <a:ea typeface="Times New Roman"/>
                <a:cs typeface="Times New Roman"/>
                <a:sym typeface="Times New Roman"/>
              </a:rPr>
              <a:t>INTRODUCTION</a:t>
            </a:r>
            <a:endParaRPr b="1" i="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aphicFrame>
        <p:nvGraphicFramePr>
          <p:cNvPr id="249" name="Google Shape;249;p32"/>
          <p:cNvGraphicFramePr/>
          <p:nvPr/>
        </p:nvGraphicFramePr>
        <p:xfrm>
          <a:off x="854525" y="1436375"/>
          <a:ext cx="3000000" cy="3000000"/>
        </p:xfrm>
        <a:graphic>
          <a:graphicData uri="http://schemas.openxmlformats.org/drawingml/2006/table">
            <a:tbl>
              <a:tblPr>
                <a:noFill/>
                <a:tableStyleId>{A5281861-4F8C-4C39-9CD1-82B17ACA36DF}</a:tableStyleId>
              </a:tblPr>
              <a:tblGrid>
                <a:gridCol w="1179400"/>
                <a:gridCol w="591225"/>
                <a:gridCol w="592550"/>
                <a:gridCol w="592550"/>
                <a:gridCol w="761800"/>
              </a:tblGrid>
              <a:tr h="386975">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RGB</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DCT</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Mixed</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Russian</a:t>
                      </a:r>
                      <a:endParaRPr b="1" i="1" sz="1200">
                        <a:latin typeface="Times New Roman"/>
                        <a:ea typeface="Times New Roman"/>
                        <a:cs typeface="Times New Roman"/>
                        <a:sym typeface="Times New Roman"/>
                      </a:endParaRPr>
                    </a:p>
                    <a:p>
                      <a:pPr indent="0" lvl="0" marL="0" rtl="0" algn="l">
                        <a:spcBef>
                          <a:spcPts val="0"/>
                        </a:spcBef>
                        <a:spcAft>
                          <a:spcPts val="0"/>
                        </a:spcAft>
                        <a:buNone/>
                      </a:pPr>
                      <a:r>
                        <a:rPr b="1" i="1" lang="en" sz="1200">
                          <a:latin typeface="Times New Roman"/>
                          <a:ea typeface="Times New Roman"/>
                          <a:cs typeface="Times New Roman"/>
                          <a:sym typeface="Times New Roman"/>
                        </a:rPr>
                        <a:t>dataset</a:t>
                      </a:r>
                      <a:endParaRPr b="1" i="1" sz="1200">
                        <a:latin typeface="Times New Roman"/>
                        <a:ea typeface="Times New Roman"/>
                        <a:cs typeface="Times New Roman"/>
                        <a:sym typeface="Times New Roman"/>
                      </a:endParaRPr>
                    </a:p>
                  </a:txBody>
                  <a:tcPr marT="91425" marB="91425" marR="91425" marL="91425"/>
                </a:tc>
              </a:tr>
              <a:tr h="268450">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Train loss</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36.2</a:t>
                      </a: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12.60</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47.24</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21.79</a:t>
                      </a:r>
                      <a:endParaRPr sz="1200">
                        <a:latin typeface="Times New Roman"/>
                        <a:ea typeface="Times New Roman"/>
                        <a:cs typeface="Times New Roman"/>
                        <a:sym typeface="Times New Roman"/>
                      </a:endParaRPr>
                    </a:p>
                  </a:txBody>
                  <a:tcPr marT="91425" marB="91425" marR="91425" marL="91425"/>
                </a:tc>
              </a:tr>
              <a:tr h="257975">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Train Accuracy</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78.25</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73.12</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66.44</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90.59</a:t>
                      </a:r>
                      <a:endParaRPr sz="1200">
                        <a:latin typeface="Times New Roman"/>
                        <a:ea typeface="Times New Roman"/>
                        <a:cs typeface="Times New Roman"/>
                        <a:sym typeface="Times New Roman"/>
                      </a:endParaRPr>
                    </a:p>
                  </a:txBody>
                  <a:tcPr marT="91425" marB="91425" marR="91425" marL="91425"/>
                </a:tc>
              </a:tr>
              <a:tr h="386975">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Test loss</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37.74</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13.11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52.42</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27.41</a:t>
                      </a:r>
                      <a:endParaRPr sz="1200">
                        <a:latin typeface="Times New Roman"/>
                        <a:ea typeface="Times New Roman"/>
                        <a:cs typeface="Times New Roman"/>
                        <a:sym typeface="Times New Roman"/>
                      </a:endParaRPr>
                    </a:p>
                  </a:txBody>
                  <a:tcPr marT="91425" marB="91425" marR="91425" marL="91425"/>
                </a:tc>
              </a:tr>
              <a:tr h="386975">
                <a:tc>
                  <a:txBody>
                    <a:bodyPr/>
                    <a:lstStyle/>
                    <a:p>
                      <a:pPr indent="0" lvl="0" marL="0" rtl="0" algn="l">
                        <a:spcBef>
                          <a:spcPts val="0"/>
                        </a:spcBef>
                        <a:spcAft>
                          <a:spcPts val="0"/>
                        </a:spcAft>
                        <a:buNone/>
                      </a:pPr>
                      <a:r>
                        <a:rPr b="1" i="1" lang="en" sz="1200">
                          <a:latin typeface="Times New Roman"/>
                          <a:ea typeface="Times New Roman"/>
                          <a:cs typeface="Times New Roman"/>
                          <a:sym typeface="Times New Roman"/>
                        </a:rPr>
                        <a:t>Test Accuracy</a:t>
                      </a:r>
                      <a:endParaRPr b="1" i="1"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75.32</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73.38</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63.36</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86.01</a:t>
                      </a:r>
                      <a:endParaRPr sz="1200">
                        <a:latin typeface="Times New Roman"/>
                        <a:ea typeface="Times New Roman"/>
                        <a:cs typeface="Times New Roman"/>
                        <a:sym typeface="Times New Roman"/>
                      </a:endParaRPr>
                    </a:p>
                  </a:txBody>
                  <a:tcPr marT="91425" marB="91425" marR="91425" marL="91425"/>
                </a:tc>
              </a:tr>
            </a:tbl>
          </a:graphicData>
        </a:graphic>
      </p:graphicFrame>
      <p:sp>
        <p:nvSpPr>
          <p:cNvPr id="250" name="Google Shape;250;p32"/>
          <p:cNvSpPr txBox="1"/>
          <p:nvPr/>
        </p:nvSpPr>
        <p:spPr>
          <a:xfrm>
            <a:off x="597425" y="392075"/>
            <a:ext cx="823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000">
                <a:solidFill>
                  <a:schemeClr val="dk1"/>
                </a:solidFill>
                <a:latin typeface="Roboto"/>
                <a:ea typeface="Roboto"/>
                <a:cs typeface="Roboto"/>
                <a:sym typeface="Roboto"/>
              </a:rPr>
              <a:t>Analysis on Loss and Accuracy over different </a:t>
            </a:r>
            <a:r>
              <a:rPr b="1" i="1" lang="en" sz="2000">
                <a:solidFill>
                  <a:schemeClr val="dk1"/>
                </a:solidFill>
                <a:latin typeface="Roboto"/>
                <a:ea typeface="Roboto"/>
                <a:cs typeface="Roboto"/>
                <a:sym typeface="Roboto"/>
              </a:rPr>
              <a:t>color spaced</a:t>
            </a:r>
            <a:r>
              <a:rPr b="1" i="1" lang="en" sz="2000">
                <a:solidFill>
                  <a:schemeClr val="dk1"/>
                </a:solidFill>
                <a:latin typeface="Roboto"/>
                <a:ea typeface="Roboto"/>
                <a:cs typeface="Roboto"/>
                <a:sym typeface="Roboto"/>
              </a:rPr>
              <a:t> input image</a:t>
            </a:r>
            <a:endParaRPr b="1" i="1" sz="2000">
              <a:solidFill>
                <a:schemeClr val="dk1"/>
              </a:solidFill>
              <a:latin typeface="Roboto"/>
              <a:ea typeface="Roboto"/>
              <a:cs typeface="Roboto"/>
              <a:sym typeface="Roboto"/>
            </a:endParaRPr>
          </a:p>
        </p:txBody>
      </p:sp>
      <p:sp>
        <p:nvSpPr>
          <p:cNvPr id="251" name="Google Shape;251;p32"/>
          <p:cNvSpPr txBox="1"/>
          <p:nvPr/>
        </p:nvSpPr>
        <p:spPr>
          <a:xfrm>
            <a:off x="5003925" y="1436375"/>
            <a:ext cx="3659100" cy="14775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202124"/>
              </a:buClr>
              <a:buSzPts val="1200"/>
              <a:buChar char="●"/>
            </a:pPr>
            <a:r>
              <a:rPr b="1" lang="en" sz="1200">
                <a:solidFill>
                  <a:srgbClr val="202124"/>
                </a:solidFill>
                <a:highlight>
                  <a:srgbClr val="FFFFFF"/>
                </a:highlight>
              </a:rPr>
              <a:t>loss</a:t>
            </a:r>
            <a:r>
              <a:rPr lang="en" sz="1200">
                <a:solidFill>
                  <a:srgbClr val="202124"/>
                </a:solidFill>
                <a:highlight>
                  <a:srgbClr val="FFFFFF"/>
                </a:highlight>
              </a:rPr>
              <a:t> is the error evaluated during training / testing a model.</a:t>
            </a:r>
            <a:endParaRPr sz="1200">
              <a:solidFill>
                <a:srgbClr val="202124"/>
              </a:solidFill>
              <a:highlight>
                <a:srgbClr val="FFFFFF"/>
              </a:highlight>
            </a:endParaRPr>
          </a:p>
          <a:p>
            <a:pPr indent="0" lvl="0" marL="457200" rtl="0" algn="just">
              <a:spcBef>
                <a:spcPts val="0"/>
              </a:spcBef>
              <a:spcAft>
                <a:spcPts val="0"/>
              </a:spcAft>
              <a:buNone/>
            </a:pPr>
            <a:r>
              <a:t/>
            </a:r>
            <a:endParaRPr sz="1200">
              <a:solidFill>
                <a:srgbClr val="202124"/>
              </a:solidFill>
              <a:highlight>
                <a:srgbClr val="FFFFFF"/>
              </a:highlight>
            </a:endParaRPr>
          </a:p>
          <a:p>
            <a:pPr indent="-304800" lvl="0" marL="457200" rtl="0" algn="just">
              <a:spcBef>
                <a:spcPts val="0"/>
              </a:spcBef>
              <a:spcAft>
                <a:spcPts val="0"/>
              </a:spcAft>
              <a:buClr>
                <a:srgbClr val="202124"/>
              </a:buClr>
              <a:buSzPts val="1200"/>
              <a:buChar char="●"/>
            </a:pPr>
            <a:r>
              <a:rPr b="1" lang="en" sz="1200">
                <a:solidFill>
                  <a:srgbClr val="202124"/>
                </a:solidFill>
                <a:highlight>
                  <a:srgbClr val="FFFFFF"/>
                </a:highlight>
              </a:rPr>
              <a:t>Accuracy</a:t>
            </a:r>
            <a:r>
              <a:rPr lang="en" sz="1200">
                <a:solidFill>
                  <a:srgbClr val="34495E"/>
                </a:solidFill>
                <a:highlight>
                  <a:srgbClr val="FFFFFF"/>
                </a:highlight>
              </a:rPr>
              <a:t> is the measure of how accurate the model's prediction is compared to the true data.</a:t>
            </a:r>
            <a:endParaRPr sz="1200">
              <a:solidFill>
                <a:srgbClr val="202124"/>
              </a:solidFill>
              <a:highlight>
                <a:srgbClr val="FFFFFF"/>
              </a:highlight>
            </a:endParaRPr>
          </a:p>
          <a:p>
            <a:pPr indent="0" lvl="0" marL="0" rtl="0" algn="l">
              <a:spcBef>
                <a:spcPts val="0"/>
              </a:spcBef>
              <a:spcAft>
                <a:spcPts val="0"/>
              </a:spcAft>
              <a:buNone/>
            </a:pPr>
            <a:r>
              <a:t/>
            </a:r>
            <a:endParaRPr b="1" sz="1200">
              <a:solidFill>
                <a:srgbClr val="202124"/>
              </a:solidFill>
              <a:highlight>
                <a:srgbClr val="FFFFFF"/>
              </a:highlight>
            </a:endParaRPr>
          </a:p>
        </p:txBody>
      </p:sp>
      <p:sp>
        <p:nvSpPr>
          <p:cNvPr id="252" name="Google Shape;252;p32"/>
          <p:cNvSpPr txBox="1"/>
          <p:nvPr/>
        </p:nvSpPr>
        <p:spPr>
          <a:xfrm>
            <a:off x="1120200" y="3687250"/>
            <a:ext cx="30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Table 1 : Score summary</a:t>
            </a:r>
            <a:endParaRPr b="1" i="1">
              <a:latin typeface="Times New Roman"/>
              <a:ea typeface="Times New Roman"/>
              <a:cs typeface="Times New Roman"/>
              <a:sym typeface="Times New Roman"/>
            </a:endParaRPr>
          </a:p>
        </p:txBody>
      </p:sp>
      <p:sp>
        <p:nvSpPr>
          <p:cNvPr id="253" name="Google Shape;253;p32"/>
          <p:cNvSpPr txBox="1"/>
          <p:nvPr/>
        </p:nvSpPr>
        <p:spPr>
          <a:xfrm>
            <a:off x="5003925" y="2913875"/>
            <a:ext cx="3659100" cy="1215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Font typeface="Times New Roman"/>
              <a:buChar char="●"/>
            </a:pPr>
            <a:r>
              <a:rPr lang="en" sz="1300">
                <a:latin typeface="Times New Roman"/>
                <a:ea typeface="Times New Roman"/>
                <a:cs typeface="Times New Roman"/>
                <a:sym typeface="Times New Roman"/>
              </a:rPr>
              <a:t>The least train and test loss is from DCT input image in the model.</a:t>
            </a:r>
            <a:endParaRPr sz="1300">
              <a:latin typeface="Times New Roman"/>
              <a:ea typeface="Times New Roman"/>
              <a:cs typeface="Times New Roman"/>
              <a:sym typeface="Times New Roman"/>
            </a:endParaRPr>
          </a:p>
          <a:p>
            <a:pPr indent="0" lvl="0" marL="0" rtl="0" algn="just">
              <a:spcBef>
                <a:spcPts val="0"/>
              </a:spcBef>
              <a:spcAft>
                <a:spcPts val="0"/>
              </a:spcAft>
              <a:buNone/>
            </a:pPr>
            <a:r>
              <a:t/>
            </a:r>
            <a:endParaRPr sz="1300">
              <a:latin typeface="Times New Roman"/>
              <a:ea typeface="Times New Roman"/>
              <a:cs typeface="Times New Roman"/>
              <a:sym typeface="Times New Roman"/>
            </a:endParaRPr>
          </a:p>
          <a:p>
            <a:pPr indent="-317500" lvl="0" marL="457200" rtl="0" algn="just">
              <a:spcBef>
                <a:spcPts val="0"/>
              </a:spcBef>
              <a:spcAft>
                <a:spcPts val="0"/>
              </a:spcAft>
              <a:buSzPts val="1400"/>
              <a:buChar char="●"/>
            </a:pPr>
            <a:r>
              <a:rPr lang="en" sz="1300">
                <a:latin typeface="Times New Roman"/>
                <a:ea typeface="Times New Roman"/>
                <a:cs typeface="Times New Roman"/>
                <a:sym typeface="Times New Roman"/>
              </a:rPr>
              <a:t>The highest train and test accuracy is from YCbCr input image in the model. </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619200" y="258600"/>
            <a:ext cx="7905600" cy="497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i="1" lang="en" sz="2600">
                <a:latin typeface="Times New Roman"/>
                <a:ea typeface="Times New Roman"/>
                <a:cs typeface="Times New Roman"/>
                <a:sym typeface="Times New Roman"/>
              </a:rPr>
              <a:t>Implementation Steps: </a:t>
            </a:r>
            <a:endParaRPr b="1" i="1" sz="3600"/>
          </a:p>
        </p:txBody>
      </p:sp>
      <p:sp>
        <p:nvSpPr>
          <p:cNvPr id="259" name="Google Shape;259;p33"/>
          <p:cNvSpPr txBox="1"/>
          <p:nvPr>
            <p:ph idx="1" type="body"/>
          </p:nvPr>
        </p:nvSpPr>
        <p:spPr>
          <a:xfrm>
            <a:off x="346225" y="875100"/>
            <a:ext cx="8241000" cy="40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202124"/>
                </a:solidFill>
                <a:latin typeface="Times New Roman"/>
                <a:ea typeface="Times New Roman"/>
                <a:cs typeface="Times New Roman"/>
                <a:sym typeface="Times New Roman"/>
              </a:rPr>
              <a:t>1) Importing Required libraries.( cv2, keras, numpy, pandas, matplotlib, sklearn, os )</a:t>
            </a:r>
            <a:endParaRPr i="1" sz="1400">
              <a:solidFill>
                <a:srgbClr val="202124"/>
              </a:solidFill>
              <a:latin typeface="Times New Roman"/>
              <a:ea typeface="Times New Roman"/>
              <a:cs typeface="Times New Roman"/>
              <a:sym typeface="Times New Roman"/>
            </a:endParaRPr>
          </a:p>
          <a:p>
            <a:pPr indent="0" lvl="0" marL="0" marR="558800" rtl="0" algn="l">
              <a:spcBef>
                <a:spcPts val="160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2) Loading dataset.</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t/>
            </a:r>
            <a:endParaRPr i="1" sz="14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i="1" lang="en" sz="1400">
                <a:solidFill>
                  <a:srgbClr val="202124"/>
                </a:solidFill>
                <a:latin typeface="Times New Roman"/>
                <a:ea typeface="Times New Roman"/>
                <a:cs typeface="Times New Roman"/>
                <a:sym typeface="Times New Roman"/>
              </a:rPr>
              <a:t>3) Splitting dataset.</a:t>
            </a:r>
            <a:endParaRPr i="1" sz="1400">
              <a:solidFill>
                <a:srgbClr val="202124"/>
              </a:solidFill>
              <a:latin typeface="Times New Roman"/>
              <a:ea typeface="Times New Roman"/>
              <a:cs typeface="Times New Roman"/>
              <a:sym typeface="Times New Roman"/>
            </a:endParaRPr>
          </a:p>
          <a:p>
            <a:pPr indent="0" lvl="0" marL="0" rtl="0" algn="l">
              <a:spcBef>
                <a:spcPts val="160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4) Model Preparation. {Convolutional layer, Max pooling and Up Sampling, Dropout}</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160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5) Image Batch and Mask Batch.</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6) CallBack functions Setup.  { Model Checkpoints , EarlyStopping }</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7) Model fitting. {Steps per epoch = 100,  epoch = 20, verbose = 1 }</a:t>
            </a:r>
            <a:endParaRPr i="1" sz="1400">
              <a:solidFill>
                <a:srgbClr val="202124"/>
              </a:solidFill>
              <a:highlight>
                <a:srgbClr val="FFFFFF"/>
              </a:highlight>
              <a:latin typeface="Times New Roman"/>
              <a:ea typeface="Times New Roman"/>
              <a:cs typeface="Times New Roman"/>
              <a:sym typeface="Times New Roman"/>
            </a:endParaRPr>
          </a:p>
          <a:p>
            <a:pPr indent="0" lvl="0" marL="0" marR="558800" rtl="0" algn="l">
              <a:spcBef>
                <a:spcPts val="0"/>
              </a:spcBef>
              <a:spcAft>
                <a:spcPts val="0"/>
              </a:spcAft>
              <a:buNone/>
            </a:pPr>
            <a:r>
              <a:t/>
            </a:r>
            <a:endParaRPr i="1" sz="14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i="1" lang="en" sz="1400">
                <a:solidFill>
                  <a:srgbClr val="202124"/>
                </a:solidFill>
                <a:latin typeface="Times New Roman"/>
                <a:ea typeface="Times New Roman"/>
                <a:cs typeface="Times New Roman"/>
                <a:sym typeface="Times New Roman"/>
              </a:rPr>
              <a:t>8) Predicting Output.</a:t>
            </a:r>
            <a:endParaRPr i="1" sz="1400">
              <a:solidFill>
                <a:srgbClr val="202124"/>
              </a:solidFill>
              <a:latin typeface="Times New Roman"/>
              <a:ea typeface="Times New Roman"/>
              <a:cs typeface="Times New Roman"/>
              <a:sym typeface="Times New Roman"/>
            </a:endParaRPr>
          </a:p>
          <a:p>
            <a:pPr indent="0" lvl="0" marL="0" rtl="0" algn="l">
              <a:spcBef>
                <a:spcPts val="1600"/>
              </a:spcBef>
              <a:spcAft>
                <a:spcPts val="0"/>
              </a:spcAft>
              <a:buNone/>
            </a:pPr>
            <a:r>
              <a:rPr i="1" lang="en" sz="1400">
                <a:solidFill>
                  <a:srgbClr val="202124"/>
                </a:solidFill>
                <a:highlight>
                  <a:srgbClr val="FFFFFF"/>
                </a:highlight>
                <a:latin typeface="Times New Roman"/>
                <a:ea typeface="Times New Roman"/>
                <a:cs typeface="Times New Roman"/>
                <a:sym typeface="Times New Roman"/>
              </a:rPr>
              <a:t>9) Calculating Loss and Accuracy.</a:t>
            </a:r>
            <a:endParaRPr i="1" sz="1400">
              <a:solidFill>
                <a:srgbClr val="202124"/>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i="1" sz="1400">
              <a:solidFill>
                <a:srgbClr val="202124"/>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263" name="Shape 263"/>
        <p:cNvGrpSpPr/>
        <p:nvPr/>
      </p:nvGrpSpPr>
      <p:grpSpPr>
        <a:xfrm>
          <a:off x="0" y="0"/>
          <a:ext cx="0" cy="0"/>
          <a:chOff x="0" y="0"/>
          <a:chExt cx="0" cy="0"/>
        </a:xfrm>
      </p:grpSpPr>
      <p:sp>
        <p:nvSpPr>
          <p:cNvPr id="264" name="Google Shape;264;p34"/>
          <p:cNvSpPr txBox="1"/>
          <p:nvPr>
            <p:ph type="title"/>
          </p:nvPr>
        </p:nvSpPr>
        <p:spPr>
          <a:xfrm>
            <a:off x="490250" y="526350"/>
            <a:ext cx="82134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4294967295" type="title"/>
          </p:nvPr>
        </p:nvSpPr>
        <p:spPr>
          <a:xfrm>
            <a:off x="375975" y="2519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LITERATURE SURVEY</a:t>
            </a:r>
            <a:endParaRPr b="1" i="1">
              <a:latin typeface="Times New Roman"/>
              <a:ea typeface="Times New Roman"/>
              <a:cs typeface="Times New Roman"/>
              <a:sym typeface="Times New Roman"/>
            </a:endParaRPr>
          </a:p>
        </p:txBody>
      </p:sp>
      <p:sp>
        <p:nvSpPr>
          <p:cNvPr id="99" name="Google Shape;99;p15"/>
          <p:cNvSpPr txBox="1"/>
          <p:nvPr>
            <p:ph idx="4294967295" type="body"/>
          </p:nvPr>
        </p:nvSpPr>
        <p:spPr>
          <a:xfrm>
            <a:off x="375975" y="974675"/>
            <a:ext cx="8520600" cy="3339000"/>
          </a:xfrm>
          <a:prstGeom prst="rect">
            <a:avLst/>
          </a:prstGeom>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In our knowledge, there was very less previous research on finding an instance segmentation model on newspaper articles which involved work in the JPEG domain.</a:t>
            </a:r>
            <a:endParaRPr i="1" sz="17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i="1" sz="1700">
              <a:solidFill>
                <a:srgbClr val="000000"/>
              </a:solidFill>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The main approach for article segmentation in which low-level components of an article such as columns, titles, paragraphs and pictures were classified and then it extracted to clustered together to form an article.</a:t>
            </a:r>
            <a:endParaRPr i="1" sz="1700">
              <a:solidFill>
                <a:srgbClr val="000000"/>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rPr i="1" lang="en" sz="1700">
                <a:solidFill>
                  <a:srgbClr val="000000"/>
                </a:solidFill>
                <a:latin typeface="Times New Roman"/>
                <a:ea typeface="Times New Roman"/>
                <a:cs typeface="Times New Roman"/>
                <a:sym typeface="Times New Roman"/>
              </a:rPr>
              <a:t> </a:t>
            </a:r>
            <a:endParaRPr i="1" sz="1700">
              <a:solidFill>
                <a:srgbClr val="000000"/>
              </a:solidFill>
              <a:latin typeface="Times New Roman"/>
              <a:ea typeface="Times New Roman"/>
              <a:cs typeface="Times New Roman"/>
              <a:sym typeface="Times New Roman"/>
            </a:endParaRPr>
          </a:p>
          <a:p>
            <a:pPr indent="-336550" lvl="0" marL="457200" rtl="0" algn="just">
              <a:lnSpc>
                <a:spcPct val="100000"/>
              </a:lnSpc>
              <a:spcBef>
                <a:spcPts val="0"/>
              </a:spcBef>
              <a:spcAft>
                <a:spcPts val="0"/>
              </a:spcAft>
              <a:buClr>
                <a:srgbClr val="000000"/>
              </a:buClr>
              <a:buSzPts val="1700"/>
              <a:buFont typeface="Times New Roman"/>
              <a:buChar char="●"/>
            </a:pPr>
            <a:r>
              <a:rPr i="1" lang="en" sz="1700">
                <a:solidFill>
                  <a:srgbClr val="000000"/>
                </a:solidFill>
                <a:latin typeface="Times New Roman"/>
                <a:ea typeface="Times New Roman"/>
                <a:cs typeface="Times New Roman"/>
                <a:sym typeface="Times New Roman"/>
              </a:rPr>
              <a:t>The  reference paper used mask R-CNN for the instance segmentation of newspaper elements in which they semantically segment newspaper pages into three main elements (articles, advertisements, and page headers) and it had done in two stages, first one  is small Region Proposal Network and second stage did the feature extraction like it could able to segment non-rectangular shape and so on.</a:t>
            </a:r>
            <a:endParaRPr i="1" sz="17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PROBLEM STATEMENT AND OBJECTIVE</a:t>
            </a:r>
            <a:endParaRPr b="1" i="1">
              <a:latin typeface="Times New Roman"/>
              <a:ea typeface="Times New Roman"/>
              <a:cs typeface="Times New Roman"/>
              <a:sym typeface="Times New Roman"/>
            </a:endParaRPr>
          </a:p>
        </p:txBody>
      </p:sp>
      <p:sp>
        <p:nvSpPr>
          <p:cNvPr id="105" name="Google Shape;105;p16"/>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a:solidFill>
                  <a:schemeClr val="accent3"/>
                </a:solidFill>
                <a:latin typeface="Times New Roman"/>
                <a:ea typeface="Times New Roman"/>
                <a:cs typeface="Times New Roman"/>
                <a:sym typeface="Times New Roman"/>
              </a:rPr>
              <a:t>Statement</a:t>
            </a:r>
            <a:r>
              <a:rPr b="1" lang="en" sz="1600">
                <a:solidFill>
                  <a:srgbClr val="000000"/>
                </a:solidFill>
                <a:latin typeface="Times New Roman"/>
                <a:ea typeface="Times New Roman"/>
                <a:cs typeface="Times New Roman"/>
                <a:sym typeface="Times New Roman"/>
              </a:rPr>
              <a:t>:</a:t>
            </a:r>
            <a:r>
              <a:rPr lang="en" sz="1600">
                <a:solidFill>
                  <a:srgbClr val="000000"/>
                </a:solidFill>
                <a:latin typeface="Times New Roman"/>
                <a:ea typeface="Times New Roman"/>
                <a:cs typeface="Times New Roman"/>
                <a:sym typeface="Times New Roman"/>
              </a:rPr>
              <a:t> </a:t>
            </a:r>
            <a:r>
              <a:rPr b="1" i="1" lang="en" sz="1600">
                <a:solidFill>
                  <a:srgbClr val="000000"/>
                </a:solidFill>
                <a:latin typeface="Times New Roman"/>
                <a:ea typeface="Times New Roman"/>
                <a:cs typeface="Times New Roman"/>
                <a:sym typeface="Times New Roman"/>
              </a:rPr>
              <a:t>Given a newspaper image, segment all major distinct elements (articles, headings, article images and advertisements) in the image.</a:t>
            </a:r>
            <a:endParaRPr b="1" i="1" sz="16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i="1" sz="16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n" sz="1600">
                <a:solidFill>
                  <a:schemeClr val="accent3"/>
                </a:solidFill>
                <a:latin typeface="Times New Roman"/>
                <a:ea typeface="Times New Roman"/>
                <a:cs typeface="Times New Roman"/>
                <a:sym typeface="Times New Roman"/>
              </a:rPr>
              <a:t>Objective</a:t>
            </a:r>
            <a:r>
              <a:rPr b="1" lang="en" sz="1600">
                <a:solidFill>
                  <a:srgbClr val="000000"/>
                </a:solidFill>
                <a:latin typeface="Times New Roman"/>
                <a:ea typeface="Times New Roman"/>
                <a:cs typeface="Times New Roman"/>
                <a:sym typeface="Times New Roman"/>
              </a:rPr>
              <a:t>: </a:t>
            </a:r>
            <a:endParaRPr b="1" sz="16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Deconstructing the information which is useful and separating out the important part from a less important part in the image is a tedious task. </a:t>
            </a:r>
            <a:endParaRPr sz="16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Here, we attempt to segment a newspaper image into major distinct categories - </a:t>
            </a:r>
            <a:r>
              <a:rPr i="1" lang="en" sz="1600">
                <a:solidFill>
                  <a:srgbClr val="000000"/>
                </a:solidFill>
                <a:latin typeface="Times New Roman"/>
                <a:ea typeface="Times New Roman"/>
                <a:cs typeface="Times New Roman"/>
                <a:sym typeface="Times New Roman"/>
              </a:rPr>
              <a:t>articles</a:t>
            </a:r>
            <a:r>
              <a:rPr i="1" lang="en" sz="1600">
                <a:solidFill>
                  <a:srgbClr val="000000"/>
                </a:solidFill>
                <a:latin typeface="Times New Roman"/>
                <a:ea typeface="Times New Roman"/>
                <a:cs typeface="Times New Roman"/>
                <a:sym typeface="Times New Roman"/>
              </a:rPr>
              <a:t>, headings, article images and advertisements.</a:t>
            </a:r>
            <a:endParaRPr i="1" sz="16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Since we hope to build a fully Convolutional Network, this task of segmentation can span different languages and irregular shape, size and orientation, </a:t>
            </a:r>
            <a:r>
              <a:rPr lang="en" sz="1600">
                <a:solidFill>
                  <a:srgbClr val="000000"/>
                </a:solidFill>
                <a:latin typeface="Times New Roman"/>
                <a:ea typeface="Times New Roman"/>
                <a:cs typeface="Times New Roman"/>
                <a:sym typeface="Times New Roman"/>
              </a:rPr>
              <a:t>irrespective of the layout of the newspaper. </a:t>
            </a:r>
            <a:endParaRPr sz="1600">
              <a:solidFill>
                <a:srgbClr val="000000"/>
              </a:solidFill>
              <a:latin typeface="Times New Roman"/>
              <a:ea typeface="Times New Roman"/>
              <a:cs typeface="Times New Roman"/>
              <a:sym typeface="Times New Roman"/>
            </a:endParaRPr>
          </a:p>
          <a:p>
            <a:pPr indent="-330200" lvl="0" marL="457200" rtl="0" algn="just">
              <a:lnSpc>
                <a:spcPct val="100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Improve already available models on Newspaper segmentation.</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nvSpPr>
        <p:spPr>
          <a:xfrm>
            <a:off x="634775" y="270700"/>
            <a:ext cx="792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 		</a:t>
            </a:r>
            <a:r>
              <a:rPr b="1" i="1" lang="en" sz="2100">
                <a:solidFill>
                  <a:schemeClr val="dk1"/>
                </a:solidFill>
                <a:latin typeface="Times New Roman"/>
                <a:ea typeface="Times New Roman"/>
                <a:cs typeface="Times New Roman"/>
                <a:sym typeface="Times New Roman"/>
              </a:rPr>
              <a:t>Basic Introduction to Fully Convolutional Network</a:t>
            </a:r>
            <a:endParaRPr b="1" i="1" sz="2100">
              <a:solidFill>
                <a:schemeClr val="dk1"/>
              </a:solidFill>
              <a:latin typeface="Times New Roman"/>
              <a:ea typeface="Times New Roman"/>
              <a:cs typeface="Times New Roman"/>
              <a:sym typeface="Times New Roman"/>
            </a:endParaRPr>
          </a:p>
        </p:txBody>
      </p:sp>
      <p:pic>
        <p:nvPicPr>
          <p:cNvPr id="111" name="Google Shape;111;p17"/>
          <p:cNvPicPr preferRelativeResize="0"/>
          <p:nvPr/>
        </p:nvPicPr>
        <p:blipFill>
          <a:blip r:embed="rId3">
            <a:alphaModFix/>
          </a:blip>
          <a:stretch>
            <a:fillRect/>
          </a:stretch>
        </p:blipFill>
        <p:spPr>
          <a:xfrm>
            <a:off x="283100" y="1493575"/>
            <a:ext cx="4288899" cy="1842750"/>
          </a:xfrm>
          <a:prstGeom prst="rect">
            <a:avLst/>
          </a:prstGeom>
          <a:noFill/>
          <a:ln>
            <a:noFill/>
          </a:ln>
        </p:spPr>
      </p:pic>
      <p:sp>
        <p:nvSpPr>
          <p:cNvPr id="112" name="Google Shape;112;p17"/>
          <p:cNvSpPr txBox="1"/>
          <p:nvPr/>
        </p:nvSpPr>
        <p:spPr>
          <a:xfrm>
            <a:off x="4742100" y="877475"/>
            <a:ext cx="4228800" cy="27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161B3D"/>
                </a:solidFill>
                <a:highlight>
                  <a:srgbClr val="FFFFFF"/>
                </a:highlight>
                <a:latin typeface="Times New Roman"/>
                <a:ea typeface="Times New Roman"/>
                <a:cs typeface="Times New Roman"/>
                <a:sym typeface="Times New Roman"/>
              </a:rPr>
              <a:t>The Fully Convolutional Network (FCN) learns a mapping from pixels to pixels, without extracting the region proposals. The FCN network pipeline is an extension of the classical CNN. </a:t>
            </a:r>
            <a:endParaRPr sz="1300">
              <a:solidFill>
                <a:srgbClr val="161B3D"/>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161B3D"/>
              </a:solidFill>
              <a:highlight>
                <a:srgbClr val="FFFFFF"/>
              </a:highlight>
              <a:latin typeface="Times New Roman"/>
              <a:ea typeface="Times New Roman"/>
              <a:cs typeface="Times New Roman"/>
              <a:sym typeface="Times New Roman"/>
            </a:endParaRPr>
          </a:p>
          <a:p>
            <a:pPr indent="457200" lvl="0" marL="0" rtl="0" algn="just">
              <a:spcBef>
                <a:spcPts val="0"/>
              </a:spcBef>
              <a:spcAft>
                <a:spcPts val="0"/>
              </a:spcAft>
              <a:buNone/>
            </a:pPr>
            <a:r>
              <a:rPr lang="en" sz="1300">
                <a:solidFill>
                  <a:srgbClr val="161B3D"/>
                </a:solidFill>
                <a:highlight>
                  <a:srgbClr val="FFFFFF"/>
                </a:highlight>
                <a:latin typeface="Times New Roman"/>
                <a:ea typeface="Times New Roman"/>
                <a:cs typeface="Times New Roman"/>
                <a:sym typeface="Times New Roman"/>
              </a:rPr>
              <a:t>The main idea is to make the classical CNN take as input arbitrary-sized images. The restriction of CNNs to accept and produce labels only for specific sized inputs comes from the fully-connected layers which are fixed.</a:t>
            </a:r>
            <a:endParaRPr sz="1300">
              <a:solidFill>
                <a:srgbClr val="161B3D"/>
              </a:solidFill>
              <a:highlight>
                <a:srgbClr val="FFFFFF"/>
              </a:highlight>
              <a:latin typeface="Times New Roman"/>
              <a:ea typeface="Times New Roman"/>
              <a:cs typeface="Times New Roman"/>
              <a:sym typeface="Times New Roman"/>
            </a:endParaRPr>
          </a:p>
          <a:p>
            <a:pPr indent="457200" lvl="0" marL="0" rtl="0" algn="just">
              <a:spcBef>
                <a:spcPts val="0"/>
              </a:spcBef>
              <a:spcAft>
                <a:spcPts val="0"/>
              </a:spcAft>
              <a:buNone/>
            </a:pPr>
            <a:r>
              <a:t/>
            </a:r>
            <a:endParaRPr sz="1300">
              <a:solidFill>
                <a:srgbClr val="161B3D"/>
              </a:solidFill>
              <a:highlight>
                <a:srgbClr val="FFFFFF"/>
              </a:highlight>
              <a:latin typeface="Times New Roman"/>
              <a:ea typeface="Times New Roman"/>
              <a:cs typeface="Times New Roman"/>
              <a:sym typeface="Times New Roman"/>
            </a:endParaRPr>
          </a:p>
          <a:p>
            <a:pPr indent="457200" lvl="0" marL="0" rtl="0" algn="just">
              <a:spcBef>
                <a:spcPts val="0"/>
              </a:spcBef>
              <a:spcAft>
                <a:spcPts val="0"/>
              </a:spcAft>
              <a:buNone/>
            </a:pPr>
            <a:r>
              <a:rPr lang="en" sz="1300">
                <a:solidFill>
                  <a:srgbClr val="161B3D"/>
                </a:solidFill>
                <a:highlight>
                  <a:srgbClr val="FFFFFF"/>
                </a:highlight>
                <a:latin typeface="Times New Roman"/>
                <a:ea typeface="Times New Roman"/>
                <a:cs typeface="Times New Roman"/>
                <a:sym typeface="Times New Roman"/>
              </a:rPr>
              <a:t> Contrary to them, FCNs only have convolutional and pooling layers which give them the ability to make predictions on arbitrary-sized inputs. </a:t>
            </a:r>
            <a:endParaRPr sz="1300">
              <a:latin typeface="Times New Roman"/>
              <a:ea typeface="Times New Roman"/>
              <a:cs typeface="Times New Roman"/>
              <a:sym typeface="Times New Roman"/>
            </a:endParaRPr>
          </a:p>
        </p:txBody>
      </p:sp>
      <p:sp>
        <p:nvSpPr>
          <p:cNvPr id="113" name="Google Shape;113;p17"/>
          <p:cNvSpPr txBox="1"/>
          <p:nvPr/>
        </p:nvSpPr>
        <p:spPr>
          <a:xfrm>
            <a:off x="569425" y="3957975"/>
            <a:ext cx="81120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161B3D"/>
                </a:solidFill>
                <a:highlight>
                  <a:srgbClr val="FFFFFF"/>
                </a:highlight>
                <a:latin typeface="Times New Roman"/>
                <a:ea typeface="Times New Roman"/>
                <a:cs typeface="Times New Roman"/>
                <a:sym typeface="Times New Roman"/>
              </a:rPr>
              <a:t>One issue in this specific FCN is that by propagating through several alternated convolutional and pooling layers, the resolution of the output feature maps is down sampled. Therefore, the direct predictions of FCN are typically in low resolution, resulting in relatively fuzzy object boundaries.</a:t>
            </a:r>
            <a:endParaRPr sz="1300">
              <a:latin typeface="Times New Roman"/>
              <a:ea typeface="Times New Roman"/>
              <a:cs typeface="Times New Roman"/>
              <a:sym typeface="Times New Roman"/>
            </a:endParaRPr>
          </a:p>
        </p:txBody>
      </p:sp>
      <p:sp>
        <p:nvSpPr>
          <p:cNvPr id="114" name="Google Shape;114;p17"/>
          <p:cNvSpPr txBox="1"/>
          <p:nvPr/>
        </p:nvSpPr>
        <p:spPr>
          <a:xfrm>
            <a:off x="765450" y="3491225"/>
            <a:ext cx="3313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               	FCN Architecture</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PROPOSED METHODOLOGY</a:t>
            </a:r>
            <a:endParaRPr b="1" i="1">
              <a:latin typeface="Times New Roman"/>
              <a:ea typeface="Times New Roman"/>
              <a:cs typeface="Times New Roman"/>
              <a:sym typeface="Times New Roman"/>
            </a:endParaRPr>
          </a:p>
        </p:txBody>
      </p:sp>
      <p:sp>
        <p:nvSpPr>
          <p:cNvPr id="120" name="Google Shape;120;p18"/>
          <p:cNvSpPr txBox="1"/>
          <p:nvPr>
            <p:ph idx="4294967295" type="body"/>
          </p:nvPr>
        </p:nvSpPr>
        <p:spPr>
          <a:xfrm>
            <a:off x="546500" y="1067850"/>
            <a:ext cx="8285700" cy="3577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Font typeface="Times New Roman"/>
              <a:buChar char="●"/>
            </a:pPr>
            <a:r>
              <a:rPr b="1" i="1" lang="en" sz="1600">
                <a:solidFill>
                  <a:srgbClr val="000000"/>
                </a:solidFill>
                <a:latin typeface="Times New Roman"/>
                <a:ea typeface="Times New Roman"/>
                <a:cs typeface="Times New Roman"/>
                <a:sym typeface="Times New Roman"/>
              </a:rPr>
              <a:t>Data preparation using a part of JPEG Compression algorithm:</a:t>
            </a:r>
            <a:r>
              <a:rPr b="1" lang="en" sz="16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300">
                <a:solidFill>
                  <a:srgbClr val="000000"/>
                </a:solidFill>
                <a:latin typeface="Times New Roman"/>
                <a:ea typeface="Times New Roman"/>
                <a:cs typeface="Times New Roman"/>
                <a:sym typeface="Times New Roman"/>
              </a:rPr>
              <a:t>Dataset of newspaper image will go through a series of conversions, first the RGB colour channels of the input image will be converted to YCbCr color model. Then after it will be downsampled . After this, we will use Discrete Cosine Transformation (DCT) on each of the channels.</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i="1" sz="16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i="1" sz="16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i="1" sz="16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i="1" sz="1600">
              <a:solidFill>
                <a:srgbClr val="000000"/>
              </a:solidFill>
              <a:latin typeface="Times New Roman"/>
              <a:ea typeface="Times New Roman"/>
              <a:cs typeface="Times New Roman"/>
              <a:sym typeface="Times New Roman"/>
            </a:endParaRPr>
          </a:p>
          <a:p>
            <a:pPr indent="-330200" lvl="0" marL="457200" rtl="0" algn="just">
              <a:spcBef>
                <a:spcPts val="0"/>
              </a:spcBef>
              <a:spcAft>
                <a:spcPts val="0"/>
              </a:spcAft>
              <a:buClr>
                <a:srgbClr val="000000"/>
              </a:buClr>
              <a:buSzPts val="1600"/>
              <a:buFont typeface="Times New Roman"/>
              <a:buChar char="●"/>
            </a:pPr>
            <a:r>
              <a:rPr b="1" i="1" lang="en" sz="1600">
                <a:solidFill>
                  <a:srgbClr val="000000"/>
                </a:solidFill>
                <a:latin typeface="Times New Roman"/>
                <a:ea typeface="Times New Roman"/>
                <a:cs typeface="Times New Roman"/>
                <a:sym typeface="Times New Roman"/>
              </a:rPr>
              <a:t>Element-wise Segmentation on the input images: </a:t>
            </a:r>
            <a:endParaRPr b="1" i="1"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000000"/>
                </a:solidFill>
                <a:latin typeface="Times New Roman"/>
                <a:ea typeface="Times New Roman"/>
                <a:cs typeface="Times New Roman"/>
                <a:sym typeface="Times New Roman"/>
              </a:rPr>
              <a:t>For segmentation purposes, we will use a Fully Convolutional Network. The model will produce different masks for each distinct element (articles, page headings, </a:t>
            </a:r>
            <a:r>
              <a:rPr lang="en" sz="1300">
                <a:solidFill>
                  <a:srgbClr val="000000"/>
                </a:solidFill>
                <a:latin typeface="Times New Roman"/>
                <a:ea typeface="Times New Roman"/>
                <a:cs typeface="Times New Roman"/>
                <a:sym typeface="Times New Roman"/>
              </a:rPr>
              <a:t>article</a:t>
            </a:r>
            <a:r>
              <a:rPr lang="en" sz="1300">
                <a:solidFill>
                  <a:srgbClr val="000000"/>
                </a:solidFill>
                <a:latin typeface="Times New Roman"/>
                <a:ea typeface="Times New Roman"/>
                <a:cs typeface="Times New Roman"/>
                <a:sym typeface="Times New Roman"/>
              </a:rPr>
              <a:t> images and advertisements) in the newspaper image.The model will produce different masks for each distinct element.</a:t>
            </a:r>
            <a:endParaRPr i="1" sz="1300">
              <a:solidFill>
                <a:srgbClr val="000000"/>
              </a:solidFill>
              <a:latin typeface="Times New Roman"/>
              <a:ea typeface="Times New Roman"/>
              <a:cs typeface="Times New Roman"/>
              <a:sym typeface="Times New Roman"/>
            </a:endParaRPr>
          </a:p>
        </p:txBody>
      </p:sp>
      <p:pic>
        <p:nvPicPr>
          <p:cNvPr id="121" name="Google Shape;121;p18"/>
          <p:cNvPicPr preferRelativeResize="0"/>
          <p:nvPr/>
        </p:nvPicPr>
        <p:blipFill rotWithShape="1">
          <a:blip r:embed="rId3">
            <a:alphaModFix/>
          </a:blip>
          <a:srcRect b="60887" l="0" r="0" t="0"/>
          <a:stretch/>
        </p:blipFill>
        <p:spPr>
          <a:xfrm>
            <a:off x="2238375" y="2446400"/>
            <a:ext cx="4514850" cy="121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52400" y="212025"/>
            <a:ext cx="76392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latin typeface="Times New Roman"/>
                <a:ea typeface="Times New Roman"/>
                <a:cs typeface="Times New Roman"/>
                <a:sym typeface="Times New Roman"/>
              </a:rPr>
              <a:t>      </a:t>
            </a:r>
            <a:r>
              <a:rPr b="1" i="1" lang="en">
                <a:latin typeface="Times New Roman"/>
                <a:ea typeface="Times New Roman"/>
                <a:cs typeface="Times New Roman"/>
                <a:sym typeface="Times New Roman"/>
              </a:rPr>
              <a:t>DCT Transformation   </a:t>
            </a:r>
            <a:r>
              <a:rPr i="1" lang="en">
                <a:latin typeface="Times New Roman"/>
                <a:ea typeface="Times New Roman"/>
                <a:cs typeface="Times New Roman"/>
                <a:sym typeface="Times New Roman"/>
              </a:rPr>
              <a:t>    </a:t>
            </a:r>
            <a:endParaRPr sz="3700"/>
          </a:p>
        </p:txBody>
      </p:sp>
      <p:sp>
        <p:nvSpPr>
          <p:cNvPr id="127" name="Google Shape;127;p19"/>
          <p:cNvSpPr txBox="1"/>
          <p:nvPr/>
        </p:nvSpPr>
        <p:spPr>
          <a:xfrm>
            <a:off x="272100" y="862025"/>
            <a:ext cx="3403500" cy="35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128" name="Google Shape;128;p19"/>
          <p:cNvPicPr preferRelativeResize="0"/>
          <p:nvPr/>
        </p:nvPicPr>
        <p:blipFill>
          <a:blip r:embed="rId3">
            <a:alphaModFix/>
          </a:blip>
          <a:stretch>
            <a:fillRect/>
          </a:stretch>
        </p:blipFill>
        <p:spPr>
          <a:xfrm>
            <a:off x="752400" y="816825"/>
            <a:ext cx="7639200" cy="3445699"/>
          </a:xfrm>
          <a:prstGeom prst="rect">
            <a:avLst/>
          </a:prstGeom>
          <a:noFill/>
          <a:ln cap="flat" cmpd="sng" w="38100">
            <a:solidFill>
              <a:srgbClr val="212529"/>
            </a:solidFill>
            <a:prstDash val="solid"/>
            <a:round/>
            <a:headEnd len="sm" w="sm" type="none"/>
            <a:tailEnd len="sm" w="sm" type="none"/>
          </a:ln>
        </p:spPr>
      </p:pic>
      <p:sp>
        <p:nvSpPr>
          <p:cNvPr id="129" name="Google Shape;129;p19"/>
          <p:cNvSpPr txBox="1"/>
          <p:nvPr/>
        </p:nvSpPr>
        <p:spPr>
          <a:xfrm>
            <a:off x="1005575" y="4538375"/>
            <a:ext cx="7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Fig 1 :   Original RGB image and it’s corresponding DCT  image.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idx="4294967295" type="title"/>
          </p:nvPr>
        </p:nvSpPr>
        <p:spPr>
          <a:xfrm>
            <a:off x="0" y="0"/>
            <a:ext cx="8896500" cy="585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600"/>
              <a:t>   </a:t>
            </a:r>
            <a:r>
              <a:rPr b="1" i="1" lang="en" sz="2500">
                <a:latin typeface="Times New Roman"/>
                <a:ea typeface="Times New Roman"/>
                <a:cs typeface="Times New Roman"/>
                <a:sym typeface="Times New Roman"/>
              </a:rPr>
              <a:t>Newspaper images segmentation Datasets</a:t>
            </a:r>
            <a:endParaRPr b="1" i="1" sz="2500">
              <a:latin typeface="Times New Roman"/>
              <a:ea typeface="Times New Roman"/>
              <a:cs typeface="Times New Roman"/>
              <a:sym typeface="Times New Roman"/>
            </a:endParaRPr>
          </a:p>
        </p:txBody>
      </p:sp>
      <p:sp>
        <p:nvSpPr>
          <p:cNvPr id="135" name="Google Shape;135;p20"/>
          <p:cNvSpPr txBox="1"/>
          <p:nvPr>
            <p:ph idx="4294967295" type="body"/>
          </p:nvPr>
        </p:nvSpPr>
        <p:spPr>
          <a:xfrm>
            <a:off x="489425" y="836475"/>
            <a:ext cx="8187000" cy="3980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700">
                <a:solidFill>
                  <a:srgbClr val="CC0000"/>
                </a:solidFill>
                <a:latin typeface="Times New Roman"/>
                <a:ea typeface="Times New Roman"/>
                <a:cs typeface="Times New Roman"/>
                <a:sym typeface="Times New Roman"/>
              </a:rPr>
              <a:t>Russian Newspaper dataset :-</a:t>
            </a:r>
            <a:endParaRPr b="1" sz="1700">
              <a:solidFill>
                <a:srgbClr val="CC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700">
              <a:solidFill>
                <a:srgbClr val="CC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500">
                <a:solidFill>
                  <a:srgbClr val="000000"/>
                </a:solidFill>
                <a:latin typeface="Times New Roman"/>
                <a:ea typeface="Times New Roman"/>
                <a:cs typeface="Times New Roman"/>
                <a:sym typeface="Times New Roman"/>
              </a:rPr>
              <a:t>This dataset was collected for training and validation of machine learning algorithm for classification regions of documents on text, picture and background areas. It contains 101 scanned images of various newspapers and magazines in Russian. Most of the images have resolution 300 dpi and size A4, about 2400x3500 pixels.There are three classes: text area, picture area, background.</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b="1" lang="en" sz="1700">
                <a:solidFill>
                  <a:srgbClr val="CC0000"/>
                </a:solidFill>
                <a:latin typeface="Times New Roman"/>
                <a:ea typeface="Times New Roman"/>
                <a:cs typeface="Times New Roman"/>
                <a:sym typeface="Times New Roman"/>
              </a:rPr>
              <a:t>Manual Dataset Preparation :-</a:t>
            </a:r>
            <a:endParaRPr b="1" sz="1700">
              <a:solidFill>
                <a:srgbClr val="CC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700">
              <a:solidFill>
                <a:srgbClr val="CC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500">
                <a:solidFill>
                  <a:srgbClr val="000000"/>
                </a:solidFill>
                <a:latin typeface="Times New Roman"/>
                <a:ea typeface="Times New Roman"/>
                <a:cs typeface="Times New Roman"/>
                <a:sym typeface="Times New Roman"/>
              </a:rPr>
              <a:t>This dataset consist of 150 Newspaper images containing original image and it's corresponding masked image in English. All image are about 1024x645 pixels. For all images ground truth pixel-based masks were manually created. The ground truth masks named like original images with postfix -m . There are five classes: Article,image, background, Heading and other useful contents(Graphs, Charts, Advertisement). Pixels on the mask with color 255, 0, 0 (rgb, red color) correspond to picture area, pixels with color 0, 0, 255 (rgb, blue color) correspond to text area, all other pixels correspond to background. Images with background of different colors are in the dataset.</a:t>
            </a:r>
            <a:endParaRPr sz="1500">
              <a:solidFill>
                <a:srgbClr val="000000"/>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3">
            <a:alphaModFix/>
          </a:blip>
          <a:srcRect b="0" l="2372" r="0" t="793"/>
          <a:stretch/>
        </p:blipFill>
        <p:spPr>
          <a:xfrm>
            <a:off x="895000" y="750350"/>
            <a:ext cx="3091675" cy="4090600"/>
          </a:xfrm>
          <a:prstGeom prst="rect">
            <a:avLst/>
          </a:prstGeom>
          <a:noFill/>
          <a:ln cap="flat" cmpd="sng" w="38100">
            <a:solidFill>
              <a:srgbClr val="212529"/>
            </a:solidFill>
            <a:prstDash val="solid"/>
            <a:round/>
            <a:headEnd len="sm" w="sm" type="none"/>
            <a:tailEnd len="sm" w="sm" type="none"/>
          </a:ln>
        </p:spPr>
      </p:pic>
      <p:pic>
        <p:nvPicPr>
          <p:cNvPr id="141" name="Google Shape;141;p21"/>
          <p:cNvPicPr preferRelativeResize="0"/>
          <p:nvPr/>
        </p:nvPicPr>
        <p:blipFill rotWithShape="1">
          <a:blip r:embed="rId4">
            <a:alphaModFix/>
          </a:blip>
          <a:srcRect b="-976" l="0" r="0" t="28116"/>
          <a:stretch/>
        </p:blipFill>
        <p:spPr>
          <a:xfrm>
            <a:off x="5191250" y="750350"/>
            <a:ext cx="3091675" cy="4090599"/>
          </a:xfrm>
          <a:prstGeom prst="rect">
            <a:avLst/>
          </a:prstGeom>
          <a:noFill/>
          <a:ln cap="flat" cmpd="sng" w="38100">
            <a:solidFill>
              <a:srgbClr val="202124"/>
            </a:solidFill>
            <a:prstDash val="solid"/>
            <a:round/>
            <a:headEnd len="sm" w="sm" type="none"/>
            <a:tailEnd len="sm" w="sm" type="none"/>
          </a:ln>
        </p:spPr>
      </p:pic>
      <p:sp>
        <p:nvSpPr>
          <p:cNvPr id="142" name="Google Shape;142;p21"/>
          <p:cNvSpPr txBox="1"/>
          <p:nvPr/>
        </p:nvSpPr>
        <p:spPr>
          <a:xfrm>
            <a:off x="818700" y="133475"/>
            <a:ext cx="764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latin typeface="Times New Roman"/>
                <a:ea typeface="Times New Roman"/>
                <a:cs typeface="Times New Roman"/>
                <a:sym typeface="Times New Roman"/>
              </a:rPr>
              <a:t>Fig 2 : Russian Dataset Examples</a:t>
            </a:r>
            <a:r>
              <a:rPr lang="en" sz="1500">
                <a:latin typeface="Times New Roman"/>
                <a:ea typeface="Times New Roman"/>
                <a:cs typeface="Times New Roman"/>
                <a:sym typeface="Times New Roman"/>
              </a:rPr>
              <a:t>	</a:t>
            </a:r>
            <a:r>
              <a:rPr lang="en">
                <a:latin typeface="Roboto"/>
                <a:ea typeface="Roboto"/>
                <a:cs typeface="Roboto"/>
                <a:sym typeface="Roboto"/>
              </a:rPr>
              <a:t>			</a:t>
            </a:r>
            <a:r>
              <a:rPr b="1" i="1" lang="en">
                <a:latin typeface="Roboto"/>
                <a:ea typeface="Roboto"/>
                <a:cs typeface="Roboto"/>
                <a:sym typeface="Roboto"/>
              </a:rPr>
              <a:t>Fig 3: Manually Masked Dataset Examples</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6801091</vt:lpwstr>
  </property>
  <property fmtid="{D5CDD505-2E9C-101B-9397-08002B2CF9AE}" name="NXPowerLiteSettings" pid="3">
    <vt:lpwstr>C7000400038000</vt:lpwstr>
  </property>
  <property fmtid="{D5CDD505-2E9C-101B-9397-08002B2CF9AE}" name="NXPowerLiteVersion" pid="4">
    <vt:lpwstr>S9.0.3</vt:lpwstr>
  </property>
</Properties>
</file>